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35"/>
  </p:notesMasterIdLst>
  <p:handoutMasterIdLst>
    <p:handoutMasterId r:id="rId36"/>
  </p:handoutMasterIdLst>
  <p:sldIdLst>
    <p:sldId id="257" r:id="rId5"/>
    <p:sldId id="294" r:id="rId6"/>
    <p:sldId id="293" r:id="rId7"/>
    <p:sldId id="289" r:id="rId8"/>
    <p:sldId id="273" r:id="rId9"/>
    <p:sldId id="290" r:id="rId10"/>
    <p:sldId id="278" r:id="rId11"/>
    <p:sldId id="277" r:id="rId12"/>
    <p:sldId id="288" r:id="rId13"/>
    <p:sldId id="1912" r:id="rId14"/>
    <p:sldId id="295" r:id="rId15"/>
    <p:sldId id="279" r:id="rId16"/>
    <p:sldId id="280" r:id="rId17"/>
    <p:sldId id="292" r:id="rId18"/>
    <p:sldId id="296" r:id="rId19"/>
    <p:sldId id="1921" r:id="rId20"/>
    <p:sldId id="272" r:id="rId21"/>
    <p:sldId id="274" r:id="rId22"/>
    <p:sldId id="323" r:id="rId23"/>
    <p:sldId id="324" r:id="rId24"/>
    <p:sldId id="270" r:id="rId25"/>
    <p:sldId id="305" r:id="rId26"/>
    <p:sldId id="306" r:id="rId27"/>
    <p:sldId id="314" r:id="rId28"/>
    <p:sldId id="325" r:id="rId29"/>
    <p:sldId id="326" r:id="rId30"/>
    <p:sldId id="285" r:id="rId31"/>
    <p:sldId id="264" r:id="rId32"/>
    <p:sldId id="275" r:id="rId33"/>
    <p:sldId id="1923" r:id="rId34"/>
  </p:sldIdLst>
  <p:sldSz cx="12188825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26" userDrawn="1">
          <p15:clr>
            <a:srgbClr val="A4A3A4"/>
          </p15:clr>
        </p15:guide>
        <p15:guide id="3" orient="horz" pos="3793" userDrawn="1">
          <p15:clr>
            <a:srgbClr val="A4A3A4"/>
          </p15:clr>
        </p15:guide>
        <p15:guide id="4" orient="horz" pos="336">
          <p15:clr>
            <a:srgbClr val="A4A3A4"/>
          </p15:clr>
        </p15:guide>
        <p15:guide id="5" orient="horz" pos="1933" userDrawn="1">
          <p15:clr>
            <a:srgbClr val="A4A3A4"/>
          </p15:clr>
        </p15:guide>
        <p15:guide id="6" orient="horz" pos="3984">
          <p15:clr>
            <a:srgbClr val="A4A3A4"/>
          </p15:clr>
        </p15:guide>
        <p15:guide id="7" orient="horz" pos="1162" userDrawn="1">
          <p15:clr>
            <a:srgbClr val="A4A3A4"/>
          </p15:clr>
        </p15:guide>
        <p15:guide id="8" pos="3839">
          <p15:clr>
            <a:srgbClr val="A4A3A4"/>
          </p15:clr>
        </p15:guide>
        <p15:guide id="9" pos="664" userDrawn="1">
          <p15:clr>
            <a:srgbClr val="A4A3A4"/>
          </p15:clr>
        </p15:guide>
        <p15:guide id="10" pos="7014" userDrawn="1">
          <p15:clr>
            <a:srgbClr val="A4A3A4"/>
          </p15:clr>
        </p15:guide>
        <p15:guide id="11" pos="6143">
          <p15:clr>
            <a:srgbClr val="A4A3A4"/>
          </p15:clr>
        </p15:guide>
        <p15:guide id="12" pos="3263">
          <p15:clr>
            <a:srgbClr val="A4A3A4"/>
          </p15:clr>
        </p15:guide>
        <p15:guide id="13" pos="7391">
          <p15:clr>
            <a:srgbClr val="A4A3A4"/>
          </p15:clr>
        </p15:guide>
        <p15:guide id="14" pos="36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CCFFCC"/>
    <a:srgbClr val="FFCCFF"/>
    <a:srgbClr val="FFFFCC"/>
    <a:srgbClr val="CCCC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5" autoAdjust="0"/>
    <p:restoredTop sz="86470" autoAdjust="0"/>
  </p:normalViewPr>
  <p:slideViewPr>
    <p:cSldViewPr showGuides="1">
      <p:cViewPr varScale="1">
        <p:scale>
          <a:sx n="69" d="100"/>
          <a:sy n="69" d="100"/>
        </p:scale>
        <p:origin x="372" y="44"/>
      </p:cViewPr>
      <p:guideLst>
        <p:guide orient="horz" pos="2160"/>
        <p:guide orient="horz" pos="1026"/>
        <p:guide orient="horz" pos="3793"/>
        <p:guide orient="horz" pos="336"/>
        <p:guide orient="horz" pos="1933"/>
        <p:guide orient="horz" pos="3984"/>
        <p:guide orient="horz" pos="1162"/>
        <p:guide pos="3839"/>
        <p:guide pos="664"/>
        <p:guide pos="7014"/>
        <p:guide pos="6143"/>
        <p:guide pos="3263"/>
        <p:guide pos="7391"/>
        <p:guide pos="36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howGuides="1">
      <p:cViewPr varScale="1">
        <p:scale>
          <a:sx n="88" d="100"/>
          <a:sy n="88" d="100"/>
        </p:scale>
        <p:origin x="369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AEBE15-AB31-4F2B-AAE7-0D6E035EC583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FF34116E-8A06-42FB-BBBB-A8763FB7EC0E}">
      <dgm:prSet phldrT="[文字]"/>
      <dgm:spPr>
        <a:xfrm>
          <a:off x="182142" y="2062624"/>
          <a:ext cx="1608791" cy="14102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altLang="zh-TW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標楷體"/>
              <a:cs typeface="+mn-cs"/>
            </a:rPr>
            <a:t> </a:t>
          </a:r>
          <a:endParaRPr lang="zh-TW" alt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/>
            <a:ea typeface="標楷體"/>
            <a:cs typeface="+mn-cs"/>
          </a:endParaRPr>
        </a:p>
      </dgm:t>
    </dgm:pt>
    <dgm:pt modelId="{14C0496D-306C-43F0-922F-99ED2BC2E57D}" type="parTrans" cxnId="{F2ABB891-1E26-428D-9405-EFBB71D1A811}">
      <dgm:prSet/>
      <dgm:spPr/>
      <dgm:t>
        <a:bodyPr/>
        <a:lstStyle/>
        <a:p>
          <a:endParaRPr lang="zh-TW" altLang="en-US"/>
        </a:p>
      </dgm:t>
    </dgm:pt>
    <dgm:pt modelId="{7E75138B-9E98-487D-AEFE-C93C95B38727}" type="sibTrans" cxnId="{F2ABB891-1E26-428D-9405-EFBB71D1A811}">
      <dgm:prSet/>
      <dgm:spPr/>
      <dgm:t>
        <a:bodyPr/>
        <a:lstStyle/>
        <a:p>
          <a:endParaRPr lang="zh-TW" altLang="en-US"/>
        </a:p>
      </dgm:t>
    </dgm:pt>
    <dgm:pt modelId="{17AA5E20-9A57-4501-99ED-756BB773F423}">
      <dgm:prSet phldrT="[文字]"/>
      <dgm:spPr>
        <a:xfrm>
          <a:off x="2151617" y="1575275"/>
          <a:ext cx="1608791" cy="14102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altLang="zh-TW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標楷體"/>
              <a:cs typeface="+mn-cs"/>
            </a:rPr>
            <a:t> </a:t>
          </a:r>
          <a:endParaRPr lang="zh-TW" alt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/>
            <a:ea typeface="標楷體"/>
            <a:cs typeface="+mn-cs"/>
          </a:endParaRPr>
        </a:p>
      </dgm:t>
    </dgm:pt>
    <dgm:pt modelId="{C202006B-59A0-4061-98EA-F994ECEF1695}" type="parTrans" cxnId="{70B95C05-330F-4A56-9791-663357756028}">
      <dgm:prSet/>
      <dgm:spPr/>
      <dgm:t>
        <a:bodyPr/>
        <a:lstStyle/>
        <a:p>
          <a:endParaRPr lang="zh-TW" altLang="en-US"/>
        </a:p>
      </dgm:t>
    </dgm:pt>
    <dgm:pt modelId="{BE4E9386-7AED-40D2-B4B8-DBFBB30951FB}" type="sibTrans" cxnId="{70B95C05-330F-4A56-9791-663357756028}">
      <dgm:prSet/>
      <dgm:spPr/>
      <dgm:t>
        <a:bodyPr/>
        <a:lstStyle/>
        <a:p>
          <a:endParaRPr lang="zh-TW" altLang="en-US"/>
        </a:p>
      </dgm:t>
    </dgm:pt>
    <dgm:pt modelId="{C1870B58-AA67-4E21-B98C-7458F13053EC}">
      <dgm:prSet phldrT="[文字]"/>
      <dgm:spPr>
        <a:xfrm>
          <a:off x="4121093" y="1087927"/>
          <a:ext cx="1608791" cy="14102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altLang="zh-TW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標楷體"/>
              <a:cs typeface="+mn-cs"/>
            </a:rPr>
            <a:t> </a:t>
          </a:r>
          <a:endParaRPr lang="zh-TW" alt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/>
            <a:ea typeface="標楷體"/>
            <a:cs typeface="+mn-cs"/>
          </a:endParaRPr>
        </a:p>
      </dgm:t>
    </dgm:pt>
    <dgm:pt modelId="{4DC2C110-8B69-4F32-9E77-51B43CB1A164}" type="parTrans" cxnId="{357C51FA-EFB9-487A-B8A4-1B1A49E33075}">
      <dgm:prSet/>
      <dgm:spPr/>
      <dgm:t>
        <a:bodyPr/>
        <a:lstStyle/>
        <a:p>
          <a:endParaRPr lang="zh-TW" altLang="en-US"/>
        </a:p>
      </dgm:t>
    </dgm:pt>
    <dgm:pt modelId="{5CB7FA76-F7A3-487A-999E-7A1B81160738}" type="sibTrans" cxnId="{357C51FA-EFB9-487A-B8A4-1B1A49E33075}">
      <dgm:prSet/>
      <dgm:spPr/>
      <dgm:t>
        <a:bodyPr/>
        <a:lstStyle/>
        <a:p>
          <a:endParaRPr lang="zh-TW" altLang="en-US"/>
        </a:p>
      </dgm:t>
    </dgm:pt>
    <dgm:pt modelId="{B54884D2-E6E3-48EA-BACE-A038DDE190A3}">
      <dgm:prSet phldrT="[文字]"/>
      <dgm:spPr>
        <a:xfrm>
          <a:off x="6090568" y="600578"/>
          <a:ext cx="1608791" cy="14102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zh-TW" alt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/>
            <a:ea typeface="標楷體"/>
            <a:cs typeface="+mn-cs"/>
          </a:endParaRPr>
        </a:p>
      </dgm:t>
    </dgm:pt>
    <dgm:pt modelId="{9A75ACFB-E0A7-4C9B-8224-4172B107B6ED}" type="parTrans" cxnId="{872C90EA-EBCA-49E4-ABC2-67D6F08C9C1B}">
      <dgm:prSet/>
      <dgm:spPr/>
      <dgm:t>
        <a:bodyPr/>
        <a:lstStyle/>
        <a:p>
          <a:endParaRPr lang="zh-TW" altLang="en-US"/>
        </a:p>
      </dgm:t>
    </dgm:pt>
    <dgm:pt modelId="{6FF8645F-B4A4-4619-AF3A-1C3886DC0EAF}" type="sibTrans" cxnId="{872C90EA-EBCA-49E4-ABC2-67D6F08C9C1B}">
      <dgm:prSet/>
      <dgm:spPr/>
      <dgm:t>
        <a:bodyPr/>
        <a:lstStyle/>
        <a:p>
          <a:endParaRPr lang="zh-TW" altLang="en-US"/>
        </a:p>
      </dgm:t>
    </dgm:pt>
    <dgm:pt modelId="{B3A5A404-A030-453F-9734-30EB01BC3DD2}" type="pres">
      <dgm:prSet presAssocID="{E5AEBE15-AB31-4F2B-AAE7-0D6E035EC58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C17F1B8-07C8-4C6B-B70E-D57F8EDAEBC9}" type="pres">
      <dgm:prSet presAssocID="{FF34116E-8A06-42FB-BBBB-A8763FB7EC0E}" presName="composite" presStyleCnt="0"/>
      <dgm:spPr/>
    </dgm:pt>
    <dgm:pt modelId="{8E841741-1F20-4FAE-9E65-2896C7D7FB56}" type="pres">
      <dgm:prSet presAssocID="{FF34116E-8A06-42FB-BBBB-A8763FB7EC0E}" presName="LShape" presStyleLbl="alignNode1" presStyleIdx="0" presStyleCnt="7" custScaleY="77609" custLinFactNeighborX="1111" custLinFactNeighborY="-16381"/>
      <dgm:spPr>
        <a:xfrm rot="5400000">
          <a:off x="500599" y="1354765"/>
          <a:ext cx="831132" cy="1781991"/>
        </a:xfrm>
        <a:prstGeom prst="corner">
          <a:avLst>
            <a:gd name="adj1" fmla="val 16120"/>
            <a:gd name="adj2" fmla="val 16110"/>
          </a:avLst>
        </a:prstGeom>
        <a:solidFill>
          <a:schemeClr val="bg1">
            <a:lumMod val="75000"/>
          </a:schemeClr>
        </a:solidFill>
        <a:ln w="25400" cap="flat" cmpd="sng" algn="ctr">
          <a:noFill/>
          <a:prstDash val="solid"/>
        </a:ln>
        <a:effectLst/>
      </dgm:spPr>
    </dgm:pt>
    <dgm:pt modelId="{0F0F653D-E95B-4275-BA14-D7B65F1C6064}" type="pres">
      <dgm:prSet presAssocID="{FF34116E-8A06-42FB-BBBB-A8763FB7EC0E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B1A731-66CE-482B-B091-48378ED2A24D}" type="pres">
      <dgm:prSet presAssocID="{FF34116E-8A06-42FB-BBBB-A8763FB7EC0E}" presName="Triangle" presStyleLbl="alignNode1" presStyleIdx="1" presStyleCnt="7"/>
      <dgm:spPr>
        <a:xfrm>
          <a:off x="1487388" y="1399000"/>
          <a:ext cx="303545" cy="303545"/>
        </a:xfrm>
        <a:prstGeom prst="triangle">
          <a:avLst>
            <a:gd name="adj" fmla="val 100000"/>
          </a:avLst>
        </a:prstGeom>
        <a:solidFill>
          <a:srgbClr val="FF614C">
            <a:hueOff val="1192101"/>
            <a:satOff val="-11472"/>
            <a:lumOff val="817"/>
            <a:alphaOff val="0"/>
          </a:srgbClr>
        </a:solidFill>
        <a:ln w="25400" cap="flat" cmpd="sng" algn="ctr">
          <a:solidFill>
            <a:srgbClr val="FF614C">
              <a:hueOff val="1192101"/>
              <a:satOff val="-11472"/>
              <a:lumOff val="817"/>
              <a:alphaOff val="0"/>
            </a:srgbClr>
          </a:solidFill>
          <a:prstDash val="solid"/>
        </a:ln>
        <a:effectLst/>
      </dgm:spPr>
    </dgm:pt>
    <dgm:pt modelId="{3D300952-4A09-44D2-BFFC-5ACC633E2E43}" type="pres">
      <dgm:prSet presAssocID="{7E75138B-9E98-487D-AEFE-C93C95B38727}" presName="sibTrans" presStyleCnt="0"/>
      <dgm:spPr/>
    </dgm:pt>
    <dgm:pt modelId="{0E9B4986-4B41-42C0-8FAD-79127E11F6F8}" type="pres">
      <dgm:prSet presAssocID="{7E75138B-9E98-487D-AEFE-C93C95B38727}" presName="space" presStyleCnt="0"/>
      <dgm:spPr/>
    </dgm:pt>
    <dgm:pt modelId="{20F48642-7560-4CB8-B386-E25F038A307C}" type="pres">
      <dgm:prSet presAssocID="{17AA5E20-9A57-4501-99ED-756BB773F423}" presName="composite" presStyleCnt="0"/>
      <dgm:spPr/>
    </dgm:pt>
    <dgm:pt modelId="{8F0FF633-6F63-45F9-90D2-B2A4CBF39BA1}" type="pres">
      <dgm:prSet presAssocID="{17AA5E20-9A57-4501-99ED-756BB773F423}" presName="LShape" presStyleLbl="alignNode1" presStyleIdx="2" presStyleCnt="7"/>
      <dgm:spPr>
        <a:xfrm rot="5400000">
          <a:off x="2330381" y="1042844"/>
          <a:ext cx="1070922" cy="1781991"/>
        </a:xfrm>
        <a:prstGeom prst="corner">
          <a:avLst>
            <a:gd name="adj1" fmla="val 16120"/>
            <a:gd name="adj2" fmla="val 16110"/>
          </a:avLst>
        </a:prstGeom>
        <a:solidFill>
          <a:schemeClr val="bg1">
            <a:lumMod val="75000"/>
          </a:schemeClr>
        </a:solidFill>
        <a:ln w="25400" cap="flat" cmpd="sng" algn="ctr">
          <a:noFill/>
          <a:prstDash val="solid"/>
        </a:ln>
        <a:effectLst/>
      </dgm:spPr>
    </dgm:pt>
    <dgm:pt modelId="{92C48F24-936F-4F6A-A4F5-AAE246374488}" type="pres">
      <dgm:prSet presAssocID="{17AA5E20-9A57-4501-99ED-756BB773F423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5701DA-8BB7-43B1-88F2-C86224D56784}" type="pres">
      <dgm:prSet presAssocID="{17AA5E20-9A57-4501-99ED-756BB773F423}" presName="Triangle" presStyleLbl="alignNode1" presStyleIdx="3" presStyleCnt="7"/>
      <dgm:spPr>
        <a:xfrm>
          <a:off x="3456863" y="911652"/>
          <a:ext cx="303545" cy="303545"/>
        </a:xfrm>
        <a:prstGeom prst="triangle">
          <a:avLst>
            <a:gd name="adj" fmla="val 100000"/>
          </a:avLst>
        </a:prstGeom>
        <a:solidFill>
          <a:srgbClr val="FF614C">
            <a:hueOff val="3576304"/>
            <a:satOff val="-34416"/>
            <a:lumOff val="2451"/>
            <a:alphaOff val="0"/>
          </a:srgbClr>
        </a:solidFill>
        <a:ln w="25400" cap="flat" cmpd="sng" algn="ctr">
          <a:solidFill>
            <a:srgbClr val="FF614C">
              <a:hueOff val="3576304"/>
              <a:satOff val="-34416"/>
              <a:lumOff val="2451"/>
              <a:alphaOff val="0"/>
            </a:srgbClr>
          </a:solidFill>
          <a:prstDash val="solid"/>
        </a:ln>
        <a:effectLst/>
      </dgm:spPr>
    </dgm:pt>
    <dgm:pt modelId="{E26A9028-5E8D-4BC7-831A-221B3B844471}" type="pres">
      <dgm:prSet presAssocID="{BE4E9386-7AED-40D2-B4B8-DBFBB30951FB}" presName="sibTrans" presStyleCnt="0"/>
      <dgm:spPr/>
    </dgm:pt>
    <dgm:pt modelId="{3BDB4D5C-5EE6-40CA-BE5B-51553B2E5A3B}" type="pres">
      <dgm:prSet presAssocID="{BE4E9386-7AED-40D2-B4B8-DBFBB30951FB}" presName="space" presStyleCnt="0"/>
      <dgm:spPr/>
    </dgm:pt>
    <dgm:pt modelId="{2ECAFB0D-6BCB-49B7-93E1-1C40E95389CE}" type="pres">
      <dgm:prSet presAssocID="{C1870B58-AA67-4E21-B98C-7458F13053EC}" presName="composite" presStyleCnt="0"/>
      <dgm:spPr/>
    </dgm:pt>
    <dgm:pt modelId="{5FF7AD27-968E-4CF6-8228-6495AF2C9BC9}" type="pres">
      <dgm:prSet presAssocID="{C1870B58-AA67-4E21-B98C-7458F13053EC}" presName="LShape" presStyleLbl="alignNode1" presStyleIdx="4" presStyleCnt="7"/>
      <dgm:spPr>
        <a:xfrm rot="5400000">
          <a:off x="4299856" y="555495"/>
          <a:ext cx="1070922" cy="1781991"/>
        </a:xfrm>
        <a:prstGeom prst="corner">
          <a:avLst>
            <a:gd name="adj1" fmla="val 16120"/>
            <a:gd name="adj2" fmla="val 16110"/>
          </a:avLst>
        </a:prstGeom>
        <a:solidFill>
          <a:schemeClr val="bg1">
            <a:lumMod val="75000"/>
          </a:schemeClr>
        </a:solidFill>
        <a:ln w="25400" cap="flat" cmpd="sng" algn="ctr">
          <a:noFill/>
          <a:prstDash val="solid"/>
        </a:ln>
        <a:effectLst/>
      </dgm:spPr>
    </dgm:pt>
    <dgm:pt modelId="{E3596B17-FABF-47A5-902A-4473A36E7087}" type="pres">
      <dgm:prSet presAssocID="{C1870B58-AA67-4E21-B98C-7458F13053EC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7778CA-D627-42B5-A68B-3CA2E4462F63}" type="pres">
      <dgm:prSet presAssocID="{C1870B58-AA67-4E21-B98C-7458F13053EC}" presName="Triangle" presStyleLbl="alignNode1" presStyleIdx="5" presStyleCnt="7"/>
      <dgm:spPr>
        <a:xfrm>
          <a:off x="5426339" y="424303"/>
          <a:ext cx="303545" cy="303545"/>
        </a:xfrm>
        <a:prstGeom prst="triangle">
          <a:avLst>
            <a:gd name="adj" fmla="val 100000"/>
          </a:avLst>
        </a:prstGeom>
        <a:solidFill>
          <a:srgbClr val="FF614C">
            <a:hueOff val="5960506"/>
            <a:satOff val="-57359"/>
            <a:lumOff val="4085"/>
            <a:alphaOff val="0"/>
          </a:srgbClr>
        </a:solidFill>
        <a:ln w="25400" cap="flat" cmpd="sng" algn="ctr">
          <a:solidFill>
            <a:srgbClr val="FF614C">
              <a:hueOff val="5960506"/>
              <a:satOff val="-57359"/>
              <a:lumOff val="4085"/>
              <a:alphaOff val="0"/>
            </a:srgbClr>
          </a:solidFill>
          <a:prstDash val="solid"/>
        </a:ln>
        <a:effectLst/>
      </dgm:spPr>
    </dgm:pt>
    <dgm:pt modelId="{2E79C26D-8761-4B87-9CEF-4683E9BAF2CC}" type="pres">
      <dgm:prSet presAssocID="{5CB7FA76-F7A3-487A-999E-7A1B81160738}" presName="sibTrans" presStyleCnt="0"/>
      <dgm:spPr/>
    </dgm:pt>
    <dgm:pt modelId="{E881598B-3BE7-484A-A038-EA3EFD2B00F5}" type="pres">
      <dgm:prSet presAssocID="{5CB7FA76-F7A3-487A-999E-7A1B81160738}" presName="space" presStyleCnt="0"/>
      <dgm:spPr/>
    </dgm:pt>
    <dgm:pt modelId="{5DAE49FA-7A55-401E-9BB1-56913AD917EC}" type="pres">
      <dgm:prSet presAssocID="{B54884D2-E6E3-48EA-BACE-A038DDE190A3}" presName="composite" presStyleCnt="0"/>
      <dgm:spPr/>
    </dgm:pt>
    <dgm:pt modelId="{4BFA943A-3739-40AD-AC0C-E9AC262E8E8F}" type="pres">
      <dgm:prSet presAssocID="{B54884D2-E6E3-48EA-BACE-A038DDE190A3}" presName="LShape" presStyleLbl="alignNode1" presStyleIdx="6" presStyleCnt="7"/>
      <dgm:spPr>
        <a:xfrm rot="5400000">
          <a:off x="6269332" y="68146"/>
          <a:ext cx="1070922" cy="1781991"/>
        </a:xfrm>
        <a:prstGeom prst="corner">
          <a:avLst>
            <a:gd name="adj1" fmla="val 16120"/>
            <a:gd name="adj2" fmla="val 16110"/>
          </a:avLst>
        </a:prstGeom>
        <a:solidFill>
          <a:schemeClr val="bg1">
            <a:lumMod val="75000"/>
          </a:schemeClr>
        </a:solidFill>
        <a:ln w="25400" cap="flat" cmpd="sng" algn="ctr">
          <a:noFill/>
          <a:prstDash val="solid"/>
        </a:ln>
        <a:effectLst/>
      </dgm:spPr>
    </dgm:pt>
    <dgm:pt modelId="{3AEE4EB8-FB16-4FDA-9FE4-3C669C984D01}" type="pres">
      <dgm:prSet presAssocID="{B54884D2-E6E3-48EA-BACE-A038DDE190A3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CDECCA-2ED5-420F-87D9-3712A705BA6A}" type="presOf" srcId="{17AA5E20-9A57-4501-99ED-756BB773F423}" destId="{92C48F24-936F-4F6A-A4F5-AAE246374488}" srcOrd="0" destOrd="0" presId="urn:microsoft.com/office/officeart/2009/3/layout/StepUpProcess"/>
    <dgm:cxn modelId="{70B95C05-330F-4A56-9791-663357756028}" srcId="{E5AEBE15-AB31-4F2B-AAE7-0D6E035EC583}" destId="{17AA5E20-9A57-4501-99ED-756BB773F423}" srcOrd="1" destOrd="0" parTransId="{C202006B-59A0-4061-98EA-F994ECEF1695}" sibTransId="{BE4E9386-7AED-40D2-B4B8-DBFBB30951FB}"/>
    <dgm:cxn modelId="{CC69EF42-7EB4-45E5-B230-24F5FAD454AA}" type="presOf" srcId="{C1870B58-AA67-4E21-B98C-7458F13053EC}" destId="{E3596B17-FABF-47A5-902A-4473A36E7087}" srcOrd="0" destOrd="0" presId="urn:microsoft.com/office/officeart/2009/3/layout/StepUpProcess"/>
    <dgm:cxn modelId="{0CFB9E16-7C98-457D-A1DD-90D1B32B9980}" type="presOf" srcId="{E5AEBE15-AB31-4F2B-AAE7-0D6E035EC583}" destId="{B3A5A404-A030-453F-9734-30EB01BC3DD2}" srcOrd="0" destOrd="0" presId="urn:microsoft.com/office/officeart/2009/3/layout/StepUpProcess"/>
    <dgm:cxn modelId="{F2ABB891-1E26-428D-9405-EFBB71D1A811}" srcId="{E5AEBE15-AB31-4F2B-AAE7-0D6E035EC583}" destId="{FF34116E-8A06-42FB-BBBB-A8763FB7EC0E}" srcOrd="0" destOrd="0" parTransId="{14C0496D-306C-43F0-922F-99ED2BC2E57D}" sibTransId="{7E75138B-9E98-487D-AEFE-C93C95B38727}"/>
    <dgm:cxn modelId="{357C51FA-EFB9-487A-B8A4-1B1A49E33075}" srcId="{E5AEBE15-AB31-4F2B-AAE7-0D6E035EC583}" destId="{C1870B58-AA67-4E21-B98C-7458F13053EC}" srcOrd="2" destOrd="0" parTransId="{4DC2C110-8B69-4F32-9E77-51B43CB1A164}" sibTransId="{5CB7FA76-F7A3-487A-999E-7A1B81160738}"/>
    <dgm:cxn modelId="{E5561E4A-BEB0-41EC-9B6B-21A304A6D6A6}" type="presOf" srcId="{FF34116E-8A06-42FB-BBBB-A8763FB7EC0E}" destId="{0F0F653D-E95B-4275-BA14-D7B65F1C6064}" srcOrd="0" destOrd="0" presId="urn:microsoft.com/office/officeart/2009/3/layout/StepUpProcess"/>
    <dgm:cxn modelId="{872C90EA-EBCA-49E4-ABC2-67D6F08C9C1B}" srcId="{E5AEBE15-AB31-4F2B-AAE7-0D6E035EC583}" destId="{B54884D2-E6E3-48EA-BACE-A038DDE190A3}" srcOrd="3" destOrd="0" parTransId="{9A75ACFB-E0A7-4C9B-8224-4172B107B6ED}" sibTransId="{6FF8645F-B4A4-4619-AF3A-1C3886DC0EAF}"/>
    <dgm:cxn modelId="{8B6A9780-19ED-4845-B7F5-9F69336FF641}" type="presOf" srcId="{B54884D2-E6E3-48EA-BACE-A038DDE190A3}" destId="{3AEE4EB8-FB16-4FDA-9FE4-3C669C984D01}" srcOrd="0" destOrd="0" presId="urn:microsoft.com/office/officeart/2009/3/layout/StepUpProcess"/>
    <dgm:cxn modelId="{6A17AEB9-C523-49DE-9255-8A59F0DC7F70}" type="presParOf" srcId="{B3A5A404-A030-453F-9734-30EB01BC3DD2}" destId="{BC17F1B8-07C8-4C6B-B70E-D57F8EDAEBC9}" srcOrd="0" destOrd="0" presId="urn:microsoft.com/office/officeart/2009/3/layout/StepUpProcess"/>
    <dgm:cxn modelId="{ED6F7848-F645-44BA-A988-8BB7941C7395}" type="presParOf" srcId="{BC17F1B8-07C8-4C6B-B70E-D57F8EDAEBC9}" destId="{8E841741-1F20-4FAE-9E65-2896C7D7FB56}" srcOrd="0" destOrd="0" presId="urn:microsoft.com/office/officeart/2009/3/layout/StepUpProcess"/>
    <dgm:cxn modelId="{21287471-F379-4505-88E6-6D497DC1F2FF}" type="presParOf" srcId="{BC17F1B8-07C8-4C6B-B70E-D57F8EDAEBC9}" destId="{0F0F653D-E95B-4275-BA14-D7B65F1C6064}" srcOrd="1" destOrd="0" presId="urn:microsoft.com/office/officeart/2009/3/layout/StepUpProcess"/>
    <dgm:cxn modelId="{446C0BE5-E268-47C3-8D8D-E6E920C05C76}" type="presParOf" srcId="{BC17F1B8-07C8-4C6B-B70E-D57F8EDAEBC9}" destId="{E6B1A731-66CE-482B-B091-48378ED2A24D}" srcOrd="2" destOrd="0" presId="urn:microsoft.com/office/officeart/2009/3/layout/StepUpProcess"/>
    <dgm:cxn modelId="{91DDE290-DE14-44A5-B34E-545593004D7B}" type="presParOf" srcId="{B3A5A404-A030-453F-9734-30EB01BC3DD2}" destId="{3D300952-4A09-44D2-BFFC-5ACC633E2E43}" srcOrd="1" destOrd="0" presId="urn:microsoft.com/office/officeart/2009/3/layout/StepUpProcess"/>
    <dgm:cxn modelId="{FF6CCDD9-F124-4479-B3DA-517FDFF1BDCC}" type="presParOf" srcId="{3D300952-4A09-44D2-BFFC-5ACC633E2E43}" destId="{0E9B4986-4B41-42C0-8FAD-79127E11F6F8}" srcOrd="0" destOrd="0" presId="urn:microsoft.com/office/officeart/2009/3/layout/StepUpProcess"/>
    <dgm:cxn modelId="{DB3D0416-5905-4EFA-86CC-1DF0DED65985}" type="presParOf" srcId="{B3A5A404-A030-453F-9734-30EB01BC3DD2}" destId="{20F48642-7560-4CB8-B386-E25F038A307C}" srcOrd="2" destOrd="0" presId="urn:microsoft.com/office/officeart/2009/3/layout/StepUpProcess"/>
    <dgm:cxn modelId="{6B25CA7E-AF56-42BE-8C70-D9BE5A952ED8}" type="presParOf" srcId="{20F48642-7560-4CB8-B386-E25F038A307C}" destId="{8F0FF633-6F63-45F9-90D2-B2A4CBF39BA1}" srcOrd="0" destOrd="0" presId="urn:microsoft.com/office/officeart/2009/3/layout/StepUpProcess"/>
    <dgm:cxn modelId="{D8D9D293-C545-43FC-B19C-751CEC366512}" type="presParOf" srcId="{20F48642-7560-4CB8-B386-E25F038A307C}" destId="{92C48F24-936F-4F6A-A4F5-AAE246374488}" srcOrd="1" destOrd="0" presId="urn:microsoft.com/office/officeart/2009/3/layout/StepUpProcess"/>
    <dgm:cxn modelId="{3DA6B99B-2C26-4FC1-A005-29CAD51B0E25}" type="presParOf" srcId="{20F48642-7560-4CB8-B386-E25F038A307C}" destId="{7D5701DA-8BB7-43B1-88F2-C86224D56784}" srcOrd="2" destOrd="0" presId="urn:microsoft.com/office/officeart/2009/3/layout/StepUpProcess"/>
    <dgm:cxn modelId="{B240DD32-CC8E-4067-9DB0-75FEF9E09262}" type="presParOf" srcId="{B3A5A404-A030-453F-9734-30EB01BC3DD2}" destId="{E26A9028-5E8D-4BC7-831A-221B3B844471}" srcOrd="3" destOrd="0" presId="urn:microsoft.com/office/officeart/2009/3/layout/StepUpProcess"/>
    <dgm:cxn modelId="{3C039996-85CF-43E9-BBD5-D31B04BBFC39}" type="presParOf" srcId="{E26A9028-5E8D-4BC7-831A-221B3B844471}" destId="{3BDB4D5C-5EE6-40CA-BE5B-51553B2E5A3B}" srcOrd="0" destOrd="0" presId="urn:microsoft.com/office/officeart/2009/3/layout/StepUpProcess"/>
    <dgm:cxn modelId="{06A409CE-8D3A-4281-8FEF-1FF65D36236F}" type="presParOf" srcId="{B3A5A404-A030-453F-9734-30EB01BC3DD2}" destId="{2ECAFB0D-6BCB-49B7-93E1-1C40E95389CE}" srcOrd="4" destOrd="0" presId="urn:microsoft.com/office/officeart/2009/3/layout/StepUpProcess"/>
    <dgm:cxn modelId="{C9E38F7A-F3C8-4828-BF6C-1C9236662331}" type="presParOf" srcId="{2ECAFB0D-6BCB-49B7-93E1-1C40E95389CE}" destId="{5FF7AD27-968E-4CF6-8228-6495AF2C9BC9}" srcOrd="0" destOrd="0" presId="urn:microsoft.com/office/officeart/2009/3/layout/StepUpProcess"/>
    <dgm:cxn modelId="{A4CBE0E3-90DF-4A32-8287-D2567A06DC26}" type="presParOf" srcId="{2ECAFB0D-6BCB-49B7-93E1-1C40E95389CE}" destId="{E3596B17-FABF-47A5-902A-4473A36E7087}" srcOrd="1" destOrd="0" presId="urn:microsoft.com/office/officeart/2009/3/layout/StepUpProcess"/>
    <dgm:cxn modelId="{4F6AFF06-7BBC-4B86-A54E-4CD89F9B5C08}" type="presParOf" srcId="{2ECAFB0D-6BCB-49B7-93E1-1C40E95389CE}" destId="{9F7778CA-D627-42B5-A68B-3CA2E4462F63}" srcOrd="2" destOrd="0" presId="urn:microsoft.com/office/officeart/2009/3/layout/StepUpProcess"/>
    <dgm:cxn modelId="{D0A21398-B641-4A33-B288-72BF812C59A7}" type="presParOf" srcId="{B3A5A404-A030-453F-9734-30EB01BC3DD2}" destId="{2E79C26D-8761-4B87-9CEF-4683E9BAF2CC}" srcOrd="5" destOrd="0" presId="urn:microsoft.com/office/officeart/2009/3/layout/StepUpProcess"/>
    <dgm:cxn modelId="{42EEA9B8-3E2B-4562-94C3-10BFB8263704}" type="presParOf" srcId="{2E79C26D-8761-4B87-9CEF-4683E9BAF2CC}" destId="{E881598B-3BE7-484A-A038-EA3EFD2B00F5}" srcOrd="0" destOrd="0" presId="urn:microsoft.com/office/officeart/2009/3/layout/StepUpProcess"/>
    <dgm:cxn modelId="{7B47B23A-2E2A-4F42-9609-03D345A0A153}" type="presParOf" srcId="{B3A5A404-A030-453F-9734-30EB01BC3DD2}" destId="{5DAE49FA-7A55-401E-9BB1-56913AD917EC}" srcOrd="6" destOrd="0" presId="urn:microsoft.com/office/officeart/2009/3/layout/StepUpProcess"/>
    <dgm:cxn modelId="{54907ED9-CF51-4EB1-A4D7-8995FC5D3B92}" type="presParOf" srcId="{5DAE49FA-7A55-401E-9BB1-56913AD917EC}" destId="{4BFA943A-3739-40AD-AC0C-E9AC262E8E8F}" srcOrd="0" destOrd="0" presId="urn:microsoft.com/office/officeart/2009/3/layout/StepUpProcess"/>
    <dgm:cxn modelId="{710DAC7D-9A02-4D11-A187-4EFF65217DEB}" type="presParOf" srcId="{5DAE49FA-7A55-401E-9BB1-56913AD917EC}" destId="{3AEE4EB8-FB16-4FDA-9FE4-3C669C984D0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841741-1F20-4FAE-9E65-2896C7D7FB56}">
      <dsp:nvSpPr>
        <dsp:cNvPr id="0" name=""/>
        <dsp:cNvSpPr/>
      </dsp:nvSpPr>
      <dsp:spPr>
        <a:xfrm rot="5400000">
          <a:off x="575165" y="1375302"/>
          <a:ext cx="954884" cy="2047321"/>
        </a:xfrm>
        <a:prstGeom prst="corner">
          <a:avLst>
            <a:gd name="adj1" fmla="val 16120"/>
            <a:gd name="adj2" fmla="val 16110"/>
          </a:avLst>
        </a:prstGeom>
        <a:solidFill>
          <a:schemeClr val="bg1">
            <a:lumMod val="75000"/>
          </a:schemeClr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0F653D-E95B-4275-BA14-D7B65F1C6064}">
      <dsp:nvSpPr>
        <dsp:cNvPr id="0" name=""/>
        <dsp:cNvSpPr/>
      </dsp:nvSpPr>
      <dsp:spPr>
        <a:xfrm>
          <a:off x="209291" y="2188558"/>
          <a:ext cx="1848333" cy="16201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5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標楷體"/>
              <a:cs typeface="+mn-cs"/>
            </a:rPr>
            <a:t> </a:t>
          </a:r>
          <a:endParaRPr lang="zh-TW" altLang="en-US" sz="65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/>
            <a:ea typeface="標楷體"/>
            <a:cs typeface="+mn-cs"/>
          </a:endParaRPr>
        </a:p>
      </dsp:txBody>
      <dsp:txXfrm>
        <a:off x="209291" y="2188558"/>
        <a:ext cx="1848333" cy="1620172"/>
      </dsp:txXfrm>
    </dsp:sp>
    <dsp:sp modelId="{E6B1A731-66CE-482B-B091-48378ED2A24D}">
      <dsp:nvSpPr>
        <dsp:cNvPr id="0" name=""/>
        <dsp:cNvSpPr/>
      </dsp:nvSpPr>
      <dsp:spPr>
        <a:xfrm>
          <a:off x="1708883" y="1426124"/>
          <a:ext cx="348742" cy="348742"/>
        </a:xfrm>
        <a:prstGeom prst="triangle">
          <a:avLst>
            <a:gd name="adj" fmla="val 100000"/>
          </a:avLst>
        </a:prstGeom>
        <a:solidFill>
          <a:srgbClr val="FF614C">
            <a:hueOff val="1192101"/>
            <a:satOff val="-11472"/>
            <a:lumOff val="817"/>
            <a:alphaOff val="0"/>
          </a:srgbClr>
        </a:solidFill>
        <a:ln w="25400" cap="flat" cmpd="sng" algn="ctr">
          <a:solidFill>
            <a:srgbClr val="FF614C">
              <a:hueOff val="1192101"/>
              <a:satOff val="-11472"/>
              <a:lumOff val="817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0FF633-6F63-45F9-90D2-B2A4CBF39BA1}">
      <dsp:nvSpPr>
        <dsp:cNvPr id="0" name=""/>
        <dsp:cNvSpPr/>
      </dsp:nvSpPr>
      <dsp:spPr>
        <a:xfrm rot="5400000">
          <a:off x="2677393" y="1016938"/>
          <a:ext cx="1230378" cy="2047321"/>
        </a:xfrm>
        <a:prstGeom prst="corner">
          <a:avLst>
            <a:gd name="adj1" fmla="val 16120"/>
            <a:gd name="adj2" fmla="val 16110"/>
          </a:avLst>
        </a:prstGeom>
        <a:solidFill>
          <a:schemeClr val="bg1">
            <a:lumMod val="75000"/>
          </a:schemeClr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C48F24-936F-4F6A-A4F5-AAE246374488}">
      <dsp:nvSpPr>
        <dsp:cNvPr id="0" name=""/>
        <dsp:cNvSpPr/>
      </dsp:nvSpPr>
      <dsp:spPr>
        <a:xfrm>
          <a:off x="2472013" y="1628646"/>
          <a:ext cx="1848333" cy="16201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5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標楷體"/>
              <a:cs typeface="+mn-cs"/>
            </a:rPr>
            <a:t> </a:t>
          </a:r>
          <a:endParaRPr lang="zh-TW" altLang="en-US" sz="65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/>
            <a:ea typeface="標楷體"/>
            <a:cs typeface="+mn-cs"/>
          </a:endParaRPr>
        </a:p>
      </dsp:txBody>
      <dsp:txXfrm>
        <a:off x="2472013" y="1628646"/>
        <a:ext cx="1848333" cy="1620172"/>
      </dsp:txXfrm>
    </dsp:sp>
    <dsp:sp modelId="{7D5701DA-8BB7-43B1-88F2-C86224D56784}">
      <dsp:nvSpPr>
        <dsp:cNvPr id="0" name=""/>
        <dsp:cNvSpPr/>
      </dsp:nvSpPr>
      <dsp:spPr>
        <a:xfrm>
          <a:off x="3971604" y="866211"/>
          <a:ext cx="348742" cy="348742"/>
        </a:xfrm>
        <a:prstGeom prst="triangle">
          <a:avLst>
            <a:gd name="adj" fmla="val 100000"/>
          </a:avLst>
        </a:prstGeom>
        <a:solidFill>
          <a:srgbClr val="FF614C">
            <a:hueOff val="3576304"/>
            <a:satOff val="-34416"/>
            <a:lumOff val="2451"/>
            <a:alphaOff val="0"/>
          </a:srgbClr>
        </a:solidFill>
        <a:ln w="25400" cap="flat" cmpd="sng" algn="ctr">
          <a:solidFill>
            <a:srgbClr val="FF614C">
              <a:hueOff val="3576304"/>
              <a:satOff val="-34416"/>
              <a:lumOff val="2451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F7AD27-968E-4CF6-8228-6495AF2C9BC9}">
      <dsp:nvSpPr>
        <dsp:cNvPr id="0" name=""/>
        <dsp:cNvSpPr/>
      </dsp:nvSpPr>
      <dsp:spPr>
        <a:xfrm rot="5400000">
          <a:off x="4940115" y="457025"/>
          <a:ext cx="1230378" cy="2047321"/>
        </a:xfrm>
        <a:prstGeom prst="corner">
          <a:avLst>
            <a:gd name="adj1" fmla="val 16120"/>
            <a:gd name="adj2" fmla="val 16110"/>
          </a:avLst>
        </a:prstGeom>
        <a:solidFill>
          <a:schemeClr val="bg1">
            <a:lumMod val="75000"/>
          </a:schemeClr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596B17-FABF-47A5-902A-4473A36E7087}">
      <dsp:nvSpPr>
        <dsp:cNvPr id="0" name=""/>
        <dsp:cNvSpPr/>
      </dsp:nvSpPr>
      <dsp:spPr>
        <a:xfrm>
          <a:off x="4734734" y="1068733"/>
          <a:ext cx="1848333" cy="16201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5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標楷體"/>
              <a:cs typeface="+mn-cs"/>
            </a:rPr>
            <a:t> </a:t>
          </a:r>
          <a:endParaRPr lang="zh-TW" altLang="en-US" sz="65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/>
            <a:ea typeface="標楷體"/>
            <a:cs typeface="+mn-cs"/>
          </a:endParaRPr>
        </a:p>
      </dsp:txBody>
      <dsp:txXfrm>
        <a:off x="4734734" y="1068733"/>
        <a:ext cx="1848333" cy="1620172"/>
      </dsp:txXfrm>
    </dsp:sp>
    <dsp:sp modelId="{9F7778CA-D627-42B5-A68B-3CA2E4462F63}">
      <dsp:nvSpPr>
        <dsp:cNvPr id="0" name=""/>
        <dsp:cNvSpPr/>
      </dsp:nvSpPr>
      <dsp:spPr>
        <a:xfrm>
          <a:off x="6234325" y="306299"/>
          <a:ext cx="348742" cy="348742"/>
        </a:xfrm>
        <a:prstGeom prst="triangle">
          <a:avLst>
            <a:gd name="adj" fmla="val 100000"/>
          </a:avLst>
        </a:prstGeom>
        <a:solidFill>
          <a:srgbClr val="FF614C">
            <a:hueOff val="5960506"/>
            <a:satOff val="-57359"/>
            <a:lumOff val="4085"/>
            <a:alphaOff val="0"/>
          </a:srgbClr>
        </a:solidFill>
        <a:ln w="25400" cap="flat" cmpd="sng" algn="ctr">
          <a:solidFill>
            <a:srgbClr val="FF614C">
              <a:hueOff val="5960506"/>
              <a:satOff val="-57359"/>
              <a:lumOff val="4085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FA943A-3739-40AD-AC0C-E9AC262E8E8F}">
      <dsp:nvSpPr>
        <dsp:cNvPr id="0" name=""/>
        <dsp:cNvSpPr/>
      </dsp:nvSpPr>
      <dsp:spPr>
        <a:xfrm rot="5400000">
          <a:off x="7202836" y="-102887"/>
          <a:ext cx="1230378" cy="2047321"/>
        </a:xfrm>
        <a:prstGeom prst="corner">
          <a:avLst>
            <a:gd name="adj1" fmla="val 16120"/>
            <a:gd name="adj2" fmla="val 16110"/>
          </a:avLst>
        </a:prstGeom>
        <a:solidFill>
          <a:schemeClr val="bg1">
            <a:lumMod val="75000"/>
          </a:schemeClr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EE4EB8-FB16-4FDA-9FE4-3C669C984D01}">
      <dsp:nvSpPr>
        <dsp:cNvPr id="0" name=""/>
        <dsp:cNvSpPr/>
      </dsp:nvSpPr>
      <dsp:spPr>
        <a:xfrm>
          <a:off x="6997455" y="508820"/>
          <a:ext cx="1848333" cy="16201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65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/>
            <a:ea typeface="標楷體"/>
            <a:cs typeface="+mn-cs"/>
          </a:endParaRPr>
        </a:p>
      </dsp:txBody>
      <dsp:txXfrm>
        <a:off x="6997455" y="508820"/>
        <a:ext cx="1848333" cy="16201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31BCFE4-69B7-40AF-9778-AAEF66EFE432}" type="datetime2">
              <a:rPr lang="zh-TW" altLang="en-US" smtClean="0">
                <a:latin typeface="細明體" panose="02020509000000000000" pitchFamily="49" charset="-120"/>
                <a:ea typeface="細明體" panose="02020509000000000000" pitchFamily="49" charset="-120"/>
              </a:rPr>
              <a:t>2021年7月21日</a:t>
            </a:fld>
            <a:endParaRPr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A4CBEF8-5CDE-472B-839B-B8BB0C881006}" type="slidenum">
              <a:rPr lang="en-US" altLang="zh-TW">
                <a:latin typeface="細明體" panose="02020509000000000000" pitchFamily="49" charset="-120"/>
                <a:ea typeface="細明體" panose="02020509000000000000" pitchFamily="49" charset="-120"/>
              </a:rPr>
              <a:t>‹#›</a:t>
            </a:fld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A0AFF6A3-05A2-43C9-BAC6-E7F777C40D60}" type="datetime2">
              <a:rPr lang="zh-TW" altLang="en-US" smtClean="0"/>
              <a:pPr/>
              <a:t>2021年7月21日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6BB98AFB-CB0D-4DFE-87B9-B4B0D0DE73CD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細明體" panose="02020509000000000000" pitchFamily="49" charset="-120"/>
        <a:ea typeface="細明體" panose="02020509000000000000" pitchFamily="49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細明體" panose="02020509000000000000" pitchFamily="49" charset="-120"/>
        <a:ea typeface="細明體" panose="02020509000000000000" pitchFamily="49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細明體" panose="02020509000000000000" pitchFamily="49" charset="-120"/>
        <a:ea typeface="細明體" panose="02020509000000000000" pitchFamily="49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細明體" panose="02020509000000000000" pitchFamily="49" charset="-120"/>
        <a:ea typeface="細明體" panose="02020509000000000000" pitchFamily="49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細明體" panose="02020509000000000000" pitchFamily="49" charset="-120"/>
        <a:ea typeface="細明體" panose="02020509000000000000" pitchFamily="49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B98AFB-CB0D-4DFE-87B9-B4B0D0DE73CD}" type="slidenum">
              <a:rPr lang="en-US" altLang="zh-TW" smtClean="0"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64014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Corporation Aspect:</a:t>
            </a:r>
            <a:r>
              <a:rPr lang="en-US" baseline="0" dirty="0"/>
              <a:t> New Growth, New Cooperation</a:t>
            </a:r>
          </a:p>
          <a:p>
            <a:endParaRPr lang="en-US" baseline="0" dirty="0"/>
          </a:p>
          <a:p>
            <a:r>
              <a:rPr lang="en-US" baseline="0" dirty="0"/>
              <a:t>Corporation + Corporation </a:t>
            </a:r>
          </a:p>
          <a:p>
            <a:endParaRPr lang="en-US" baseline="0" dirty="0"/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Internal Innovation					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Corporation controls the development of new products</a:t>
            </a:r>
          </a:p>
          <a:p>
            <a:pPr marL="171450" indent="-171450">
              <a:buFont typeface="Arial" charset="0"/>
              <a:buChar char="•"/>
            </a:pPr>
            <a:endParaRPr lang="en-US" baseline="0" dirty="0"/>
          </a:p>
          <a:p>
            <a:pPr marL="171450" indent="-171450">
              <a:buFont typeface="Arial" charset="0"/>
              <a:buChar char="•"/>
            </a:pPr>
            <a:r>
              <a:rPr lang="en-US" b="1" baseline="0" dirty="0"/>
              <a:t>Early Financial Investment: </a:t>
            </a:r>
            <a:r>
              <a:rPr lang="en-US" b="0" baseline="0" dirty="0"/>
              <a:t>investment return on idle assets</a:t>
            </a:r>
            <a:endParaRPr lang="en-US" b="1" baseline="0" dirty="0"/>
          </a:p>
          <a:p>
            <a:pPr marL="171450" indent="-171450">
              <a:buFont typeface="Arial" charset="0"/>
              <a:buChar char="•"/>
            </a:pPr>
            <a:r>
              <a:rPr lang="en-US" b="1" baseline="0" dirty="0"/>
              <a:t>Later Strategic Investment: </a:t>
            </a:r>
            <a:r>
              <a:rPr lang="en-US" b="0" baseline="0" dirty="0"/>
              <a:t>acquisition/joint venture/cooperation/authorization</a:t>
            </a:r>
          </a:p>
          <a:p>
            <a:pPr marL="171450" indent="-171450">
              <a:buFont typeface="Arial" charset="0"/>
              <a:buChar char="•"/>
            </a:pPr>
            <a:endParaRPr lang="en-US" b="0" baseline="0" dirty="0"/>
          </a:p>
          <a:p>
            <a:pPr marL="0" indent="0">
              <a:buFont typeface="Arial" charset="0"/>
              <a:buNone/>
            </a:pPr>
            <a:r>
              <a:rPr lang="en-US" b="0" baseline="0" dirty="0"/>
              <a:t>Corporation + Startup</a:t>
            </a:r>
          </a:p>
          <a:p>
            <a:pPr marL="0" indent="0">
              <a:buFont typeface="Arial" charset="0"/>
              <a:buNone/>
            </a:pPr>
            <a:endParaRPr lang="en-US" b="0" baseline="0" dirty="0"/>
          </a:p>
          <a:p>
            <a:pPr marL="171450" indent="-171450">
              <a:buFont typeface="Arial" charset="0"/>
              <a:buChar char="•"/>
            </a:pPr>
            <a:r>
              <a:rPr lang="en-US" b="0" baseline="0" dirty="0"/>
              <a:t>Set up a based in an innovation city</a:t>
            </a:r>
          </a:p>
          <a:p>
            <a:pPr marL="171450" indent="-171450">
              <a:buFont typeface="Arial" charset="0"/>
              <a:buChar char="•"/>
            </a:pPr>
            <a:r>
              <a:rPr lang="en-US" b="0" baseline="0" dirty="0"/>
              <a:t>I.e. Silicon Valley, Boston, Tel Aviv </a:t>
            </a:r>
          </a:p>
          <a:p>
            <a:pPr marL="171450" indent="-171450">
              <a:buFont typeface="Arial" charset="0"/>
              <a:buChar char="•"/>
            </a:pPr>
            <a:endParaRPr lang="en-US" b="0" baseline="0" dirty="0"/>
          </a:p>
          <a:p>
            <a:pPr marL="171450" indent="-171450">
              <a:buFont typeface="Arial" charset="0"/>
              <a:buChar char="•"/>
            </a:pPr>
            <a:r>
              <a:rPr lang="en-US" b="0" baseline="0" dirty="0"/>
              <a:t>Open innovation</a:t>
            </a:r>
          </a:p>
          <a:p>
            <a:pPr marL="171450" indent="-171450">
              <a:buFont typeface="Arial" charset="0"/>
              <a:buChar char="•"/>
            </a:pPr>
            <a:r>
              <a:rPr lang="en-US" b="0" baseline="0" dirty="0"/>
              <a:t>Actively incubate new startup teams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5DA1C-8494-4854-9AD8-BF41514303D0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187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5DA1C-8494-4854-9AD8-BF41514303D0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699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Vision</a:t>
            </a:r>
            <a:r>
              <a:rPr lang="zh-TW" altLang="en-US" sz="1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：</a:t>
            </a:r>
            <a:r>
              <a:rPr lang="en-US" altLang="zh-TW" sz="1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Cultivate the private innovation and incubation system and build the network of Asia-Pacific entrepreneurship ecosystem through three promoting strategies.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5DA1C-8494-4854-9AD8-BF41514303D0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4679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altLang="zh-TW" dirty="0"/>
              <a:t>Taiwan has</a:t>
            </a:r>
            <a:r>
              <a:rPr lang="en-CA" altLang="zh-TW" baseline="0" dirty="0"/>
              <a:t> the Foundation for High-Quality Industrial Clusters</a:t>
            </a:r>
          </a:p>
          <a:p>
            <a:endParaRPr lang="en-CA" altLang="zh-TW" baseline="0" dirty="0"/>
          </a:p>
          <a:p>
            <a:pPr marL="171450" indent="-171450">
              <a:buFont typeface="Arial" charset="0"/>
              <a:buChar char="•"/>
            </a:pPr>
            <a:r>
              <a:rPr lang="en-CA" altLang="zh-TW" dirty="0"/>
              <a:t>Taiwan's manufacturing clusters occupy a place in the global supply chain and is an important foundation for the development of Taiwan's industries.</a:t>
            </a:r>
            <a:r>
              <a:rPr lang="en-CA" altLang="zh-TW" baseline="0" dirty="0"/>
              <a:t> </a:t>
            </a:r>
          </a:p>
          <a:p>
            <a:pPr marL="171450" indent="-171450">
              <a:buFont typeface="Arial" charset="0"/>
              <a:buChar char="•"/>
            </a:pPr>
            <a:endParaRPr lang="en-CA" altLang="zh-TW" baseline="0" dirty="0"/>
          </a:p>
          <a:p>
            <a:pPr marL="0" indent="0">
              <a:buFont typeface="Arial" charset="0"/>
              <a:buNone/>
            </a:pPr>
            <a:r>
              <a:rPr lang="en-CA" altLang="zh-TW" baseline="0" dirty="0"/>
              <a:t>Information Technology Cluster</a:t>
            </a:r>
          </a:p>
          <a:p>
            <a:pPr marL="0" indent="0">
              <a:buFont typeface="Arial" charset="0"/>
              <a:buNone/>
            </a:pPr>
            <a:r>
              <a:rPr lang="en-CA" altLang="zh-TW" b="1" baseline="0" dirty="0"/>
              <a:t>Northern Taiwan</a:t>
            </a:r>
          </a:p>
          <a:p>
            <a:pPr marL="0" indent="0">
              <a:buFont typeface="Arial" charset="0"/>
              <a:buNone/>
            </a:pPr>
            <a:r>
              <a:rPr lang="en-CA" altLang="zh-TW" b="0" baseline="0" dirty="0"/>
              <a:t>Information hardware manufacturing power</a:t>
            </a:r>
          </a:p>
          <a:p>
            <a:pPr marL="0" indent="0">
              <a:buFont typeface="Arial" charset="0"/>
              <a:buNone/>
            </a:pPr>
            <a:endParaRPr lang="en-CA" altLang="zh-TW" b="0" baseline="0" dirty="0"/>
          </a:p>
          <a:p>
            <a:pPr marL="0" indent="0">
              <a:buFont typeface="Arial" charset="0"/>
              <a:buNone/>
            </a:pPr>
            <a:r>
              <a:rPr lang="en-CA" altLang="zh-TW" b="0" baseline="0" dirty="0"/>
              <a:t>Semiconductor Cluster</a:t>
            </a:r>
          </a:p>
          <a:p>
            <a:pPr marL="0" indent="0">
              <a:buFont typeface="Arial" charset="0"/>
              <a:buNone/>
            </a:pPr>
            <a:r>
              <a:rPr lang="en-CA" altLang="zh-TW" b="1" i="0" baseline="0" dirty="0"/>
              <a:t>Northern Taiwan</a:t>
            </a:r>
          </a:p>
          <a:p>
            <a:pPr marL="0" indent="0">
              <a:buFont typeface="Arial" charset="0"/>
              <a:buNone/>
            </a:pPr>
            <a:r>
              <a:rPr lang="en-CA" altLang="zh-TW" b="0" i="0" baseline="0" dirty="0"/>
              <a:t>Number 1 IC OEM and tester</a:t>
            </a:r>
          </a:p>
          <a:p>
            <a:pPr marL="0" indent="0">
              <a:buFont typeface="Arial" charset="0"/>
              <a:buNone/>
            </a:pPr>
            <a:endParaRPr lang="en-CA" altLang="zh-TW" b="1" i="0" baseline="0" dirty="0"/>
          </a:p>
          <a:p>
            <a:pPr marL="0" indent="0">
              <a:buFont typeface="Arial" charset="0"/>
              <a:buNone/>
            </a:pPr>
            <a:r>
              <a:rPr lang="en-CA" altLang="zh-TW" b="0" i="0" baseline="0" dirty="0"/>
              <a:t>Bicycle Cluster</a:t>
            </a:r>
          </a:p>
          <a:p>
            <a:pPr marL="0" indent="0">
              <a:buFont typeface="Arial" charset="0"/>
              <a:buNone/>
            </a:pPr>
            <a:r>
              <a:rPr lang="en-CA" altLang="zh-TW" b="1" i="0" baseline="0" dirty="0"/>
              <a:t>Central Taiwan</a:t>
            </a:r>
          </a:p>
          <a:p>
            <a:pPr marL="0" indent="0">
              <a:buFont typeface="Arial" charset="0"/>
              <a:buNone/>
            </a:pPr>
            <a:r>
              <a:rPr lang="en-CA" altLang="zh-TW" b="0" i="0" baseline="0" dirty="0"/>
              <a:t>Nicknamed “The </a:t>
            </a:r>
            <a:r>
              <a:rPr lang="en-US" altLang="zh-TW" b="0" i="0" baseline="0" dirty="0"/>
              <a:t>Land </a:t>
            </a:r>
            <a:r>
              <a:rPr lang="en-CA" altLang="zh-TW" b="0" i="0" baseline="0" dirty="0"/>
              <a:t>of Bicycles”</a:t>
            </a:r>
          </a:p>
          <a:p>
            <a:pPr marL="0" indent="0">
              <a:buFont typeface="Arial" charset="0"/>
              <a:buNone/>
            </a:pPr>
            <a:endParaRPr lang="en-CA" altLang="zh-TW" b="1" i="0" baseline="0" dirty="0"/>
          </a:p>
          <a:p>
            <a:pPr marL="0" indent="0">
              <a:buFont typeface="Arial" charset="0"/>
              <a:buNone/>
            </a:pPr>
            <a:r>
              <a:rPr lang="en-CA" altLang="zh-TW" b="0" i="0" baseline="0" dirty="0"/>
              <a:t>Machinery Cluster</a:t>
            </a:r>
          </a:p>
          <a:p>
            <a:pPr marL="0" indent="0">
              <a:buFont typeface="Arial" charset="0"/>
              <a:buNone/>
            </a:pPr>
            <a:r>
              <a:rPr lang="en-CA" altLang="zh-TW" b="1" i="0" baseline="0" dirty="0"/>
              <a:t>Central Taiwan </a:t>
            </a:r>
          </a:p>
          <a:p>
            <a:pPr marL="0" indent="0">
              <a:buFont typeface="Arial" charset="0"/>
              <a:buNone/>
            </a:pPr>
            <a:r>
              <a:rPr lang="en-CA" altLang="zh-TW" b="0" i="0" baseline="0" dirty="0"/>
              <a:t>One of the 5</a:t>
            </a:r>
            <a:r>
              <a:rPr lang="en-CA" altLang="zh-TW" b="0" i="0" baseline="30000" dirty="0"/>
              <a:t>th</a:t>
            </a:r>
            <a:r>
              <a:rPr lang="en-CA" altLang="zh-TW" b="0" i="0" baseline="0" dirty="0"/>
              <a:t> largest exporters</a:t>
            </a:r>
          </a:p>
          <a:p>
            <a:pPr marL="0" indent="0">
              <a:buFont typeface="Arial" charset="0"/>
              <a:buNone/>
            </a:pPr>
            <a:endParaRPr lang="en-CA" altLang="zh-TW" b="1" i="0" baseline="0" dirty="0"/>
          </a:p>
          <a:p>
            <a:pPr marL="0" indent="0">
              <a:buFont typeface="Arial" charset="0"/>
              <a:buNone/>
            </a:pPr>
            <a:r>
              <a:rPr lang="en-CA" altLang="zh-TW" b="0" i="0" u="none" baseline="0" dirty="0"/>
              <a:t>Automobile Cluster</a:t>
            </a:r>
          </a:p>
          <a:p>
            <a:pPr marL="0" indent="0">
              <a:buFont typeface="Arial" charset="0"/>
              <a:buNone/>
            </a:pPr>
            <a:r>
              <a:rPr lang="en-CA" altLang="zh-TW" b="1" i="0" u="none" baseline="0" dirty="0"/>
              <a:t>Northern and Southern Taiwan</a:t>
            </a:r>
          </a:p>
          <a:p>
            <a:pPr marL="0" indent="0">
              <a:buFont typeface="Arial" charset="0"/>
              <a:buNone/>
            </a:pPr>
            <a:r>
              <a:rPr lang="en-CA" altLang="zh-TW" b="0" i="0" u="none" baseline="0" dirty="0"/>
              <a:t>Complete manufacturing supply chain</a:t>
            </a:r>
          </a:p>
          <a:p>
            <a:pPr marL="0" indent="0">
              <a:buFont typeface="Arial" charset="0"/>
              <a:buNone/>
            </a:pPr>
            <a:endParaRPr lang="en-CA" altLang="zh-TW" b="1" i="0" u="none" baseline="0" dirty="0"/>
          </a:p>
          <a:p>
            <a:pPr marL="0" indent="0">
              <a:buFont typeface="Arial" charset="0"/>
              <a:buNone/>
            </a:pPr>
            <a:r>
              <a:rPr lang="en-CA" altLang="zh-TW" b="0" i="0" u="none" baseline="0" dirty="0"/>
              <a:t>Fasteners Cluster</a:t>
            </a:r>
          </a:p>
          <a:p>
            <a:pPr marL="0" indent="0">
              <a:buFont typeface="Arial" charset="0"/>
              <a:buNone/>
            </a:pPr>
            <a:r>
              <a:rPr lang="en-CA" altLang="zh-TW" b="1" i="0" u="none" baseline="0" dirty="0"/>
              <a:t>Southern Taiwan</a:t>
            </a:r>
          </a:p>
          <a:p>
            <a:pPr marL="0" indent="0">
              <a:buFont typeface="Arial" charset="0"/>
              <a:buNone/>
            </a:pPr>
            <a:r>
              <a:rPr lang="en-CA" altLang="zh-TW" b="0" i="0" u="none" baseline="0" dirty="0"/>
              <a:t>The world’s largest fasteners cluster</a:t>
            </a:r>
          </a:p>
          <a:p>
            <a:pPr marL="0" indent="0">
              <a:buFont typeface="Arial" charset="0"/>
              <a:buNone/>
            </a:pPr>
            <a:endParaRPr lang="en-CA" altLang="zh-TW" b="1" i="0" u="none" baseline="0" dirty="0"/>
          </a:p>
          <a:p>
            <a:pPr marL="0" indent="0">
              <a:buFont typeface="Arial" charset="0"/>
              <a:buNone/>
            </a:pPr>
            <a:endParaRPr lang="zh-TW" altLang="en-US" b="1" i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5DA1C-8494-4854-9AD8-BF41514303D0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6978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8C08C-F982-465F-93B0-2A4B6583ACCE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9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1463" cy="372586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4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kern="0" dirty="0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</a:rPr>
              <a:t>臺灣文化對創新事物接納度高，新興網路平台及數位內容的消費大國。如</a:t>
            </a:r>
            <a:r>
              <a:rPr lang="en-US" altLang="zh-TW" kern="0" dirty="0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</a:rPr>
              <a:t>:</a:t>
            </a:r>
            <a:r>
              <a:rPr lang="zh-TW" altLang="en-US" kern="0" dirty="0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altLang="zh-TW" kern="0" dirty="0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</a:rPr>
              <a:t>2016</a:t>
            </a:r>
            <a:r>
              <a:rPr lang="zh-TW" altLang="en-US" kern="0" dirty="0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</a:rPr>
              <a:t>年「過去七天有使用</a:t>
            </a:r>
            <a:r>
              <a:rPr lang="en-US" altLang="zh-TW" kern="0" dirty="0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</a:rPr>
              <a:t>LINE</a:t>
            </a:r>
            <a:r>
              <a:rPr lang="zh-TW" altLang="en-US" kern="0" dirty="0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</a:rPr>
              <a:t>」的臺灣民眾高達</a:t>
            </a:r>
            <a:r>
              <a:rPr lang="en-US" altLang="zh-TW" kern="0" dirty="0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</a:rPr>
              <a:t>91</a:t>
            </a:r>
            <a:r>
              <a:rPr lang="zh-TW" altLang="en-US" kern="0" dirty="0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</a:rPr>
              <a:t>％：使用</a:t>
            </a:r>
            <a:r>
              <a:rPr lang="en-US" altLang="zh-TW" kern="0" dirty="0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</a:rPr>
              <a:t>FB</a:t>
            </a:r>
            <a:r>
              <a:rPr lang="zh-TW" altLang="en-US" kern="0" dirty="0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</a:rPr>
              <a:t>等社群平台達</a:t>
            </a:r>
            <a:r>
              <a:rPr lang="en-US" altLang="zh-TW" kern="0" dirty="0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</a:rPr>
              <a:t>6.16</a:t>
            </a:r>
            <a:r>
              <a:rPr lang="zh-TW" altLang="en-US" kern="0" dirty="0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</a:rPr>
              <a:t>天</a:t>
            </a:r>
            <a:r>
              <a:rPr lang="en-US" altLang="zh-TW" kern="0" dirty="0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</a:rPr>
              <a:t>/</a:t>
            </a:r>
            <a:r>
              <a:rPr lang="zh-TW" altLang="en-US" kern="0" dirty="0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</a:rPr>
              <a:t>週。</a:t>
            </a:r>
            <a:endParaRPr lang="en-US" altLang="zh-CN" sz="1000" kern="0" dirty="0">
              <a:solidFill>
                <a:sysClr val="windowText" lastClr="000000">
                  <a:lumMod val="65000"/>
                  <a:lumOff val="35000"/>
                </a:sysClr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5DA1C-8494-4854-9AD8-BF41514303D0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9580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65214" y="533400"/>
            <a:ext cx="5029200" cy="2514601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65212" y="3403600"/>
            <a:ext cx="5029201" cy="1397000"/>
          </a:xfrm>
        </p:spPr>
        <p:txBody>
          <a:bodyPr rtlCol="0"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/>
              <a:t>按一下以編輯母片副標題樣式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>
          <a:xfrm>
            <a:off x="1065213" y="6432551"/>
            <a:ext cx="5653087" cy="273049"/>
          </a:xfrm>
        </p:spPr>
        <p:txBody>
          <a:bodyPr rtlCol="0"/>
          <a:lstStyle>
            <a:lvl1pPr>
              <a:defRPr>
                <a:effectLst/>
              </a:defRPr>
            </a:lvl1pPr>
          </a:lstStyle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>
          <a:xfrm>
            <a:off x="6932612" y="6432551"/>
            <a:ext cx="1371600" cy="273049"/>
          </a:xfrm>
        </p:spPr>
        <p:txBody>
          <a:bodyPr rtlCol="0"/>
          <a:lstStyle>
            <a:lvl1pPr>
              <a:defRPr/>
            </a:lvl1pPr>
          </a:lstStyle>
          <a:p>
            <a:fld id="{EC846F8B-8A6A-4558-8006-998F3591D535}" type="datetime2">
              <a:rPr lang="zh-TW" altLang="en-US" smtClean="0"/>
              <a:t>2021年7月21日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3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2833C73-9460-4235-A576-DC29C28D133A}" type="datetime2">
              <a:rPr lang="zh-TW" altLang="en-US" smtClean="0"/>
              <a:t>2021年7月21日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47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61412" y="533400"/>
            <a:ext cx="2362201" cy="5486400"/>
          </a:xfrm>
        </p:spPr>
        <p:txBody>
          <a:bodyPr vert="eaVert"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065213" y="533400"/>
            <a:ext cx="7467599" cy="5486400"/>
          </a:xfrm>
        </p:spPr>
        <p:txBody>
          <a:bodyPr vert="eaVert"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6F879AD-186B-4D0B-88EB-9D8EFC3061D3}" type="datetime2">
              <a:rPr lang="zh-TW" altLang="en-US" smtClean="0"/>
              <a:t>2021年7月21日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4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0193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CB48D1-D605-47EA-B458-8FE9847889DD}" type="datetime2">
              <a:rPr lang="zh-TW" altLang="en-US" smtClean="0"/>
              <a:t>2021年7月21日</a:t>
            </a:fld>
            <a:endParaRPr 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>
          <a:xfrm>
            <a:off x="10198868" y="419795"/>
            <a:ext cx="1219201" cy="273049"/>
          </a:xfrm>
          <a:prstGeom prst="rect">
            <a:avLst/>
          </a:prstGeom>
        </p:spPr>
        <p:txBody>
          <a:bodyPr rtlCol="0"/>
          <a:lstStyle>
            <a:lvl1pPr>
              <a:defRPr sz="1600"/>
            </a:lvl1pPr>
          </a:lstStyle>
          <a:p>
            <a:fld id="{AAEAE4A8-A6E5-453E-B946-FB774B73F48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06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5214" y="533400"/>
            <a:ext cx="8686800" cy="2286000"/>
          </a:xfrm>
        </p:spPr>
        <p:txBody>
          <a:bodyPr rtlCol="0" anchor="b">
            <a:normAutofit/>
          </a:bodyPr>
          <a:lstStyle>
            <a:lvl1pPr algn="l">
              <a:defRPr sz="5400" b="1" cap="none" baseline="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5214" y="3124200"/>
            <a:ext cx="8686800" cy="13716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B7E49BC-9B65-4C18-B8A0-8AC3E7C0F265}" type="datetime2">
              <a:rPr lang="zh-TW" altLang="en-US" smtClean="0"/>
              <a:t>2021年7月21日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63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065212" y="1828800"/>
            <a:ext cx="4251960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5464598" y="1828800"/>
            <a:ext cx="4251960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E6F2092-B5DA-4958-8D8F-5934F156BF54}" type="datetime2">
              <a:rPr lang="zh-TW" altLang="en-US" smtClean="0"/>
              <a:t>2021年7月21日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50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5211" y="533400"/>
            <a:ext cx="8686802" cy="10668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5213" y="1828799"/>
            <a:ext cx="4251960" cy="685801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065213" y="2590800"/>
            <a:ext cx="4251960" cy="3429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5500053" y="1828799"/>
            <a:ext cx="4251960" cy="685801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5500053" y="2590800"/>
            <a:ext cx="4251960" cy="3429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F9A4000-0FD7-4455-BB06-DCAAD2078604}" type="datetime2">
              <a:rPr lang="zh-TW" altLang="en-US" smtClean="0"/>
              <a:t>2021年7月21日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54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BD2D4FE-68BD-4A30-BF3E-2D81F0F74FB8}" type="datetime2">
              <a:rPr lang="zh-TW" altLang="en-US" smtClean="0"/>
              <a:t>2021年7月21日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0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0F202E8-A568-4E22-A77D-6603FBB1C6EB}" type="datetime2">
              <a:rPr lang="zh-TW" altLang="en-US" smtClean="0"/>
              <a:t>2021年7月21日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26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rtlCol="0" anchor="b">
            <a:norm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865813" y="533400"/>
            <a:ext cx="586740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8DCEAB1-6FA8-4AB9-BC3B-4324E450EFB7}" type="datetime2">
              <a:rPr lang="zh-TW" altLang="en-US" smtClean="0"/>
              <a:t>2021年7月21日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8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圖片預留位置 2" descr="要新增影像的空白預留位置。按一下預留位置，然後選取您要新增的影像"/>
          <p:cNvSpPr>
            <a:spLocks noGrp="1"/>
          </p:cNvSpPr>
          <p:nvPr>
            <p:ph type="pic" idx="1"/>
          </p:nvPr>
        </p:nvSpPr>
        <p:spPr>
          <a:xfrm>
            <a:off x="5865812" y="533400"/>
            <a:ext cx="5780173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5728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 bwMode="auto">
          <a:xfrm>
            <a:off x="189756" y="260648"/>
            <a:ext cx="8686801" cy="5913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5212" y="1052736"/>
            <a:ext cx="8686801" cy="4967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065213" y="6155267"/>
            <a:ext cx="5653087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6932612" y="6155267"/>
            <a:ext cx="137160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B750082D-7DE1-4D56-85EB-75654B93305D}" type="datetime2">
              <a:rPr lang="zh-TW" altLang="en-US" smtClean="0"/>
              <a:t>2021年7月21日</a:t>
            </a:fld>
            <a:endParaRPr lang="en-US" dirty="0"/>
          </a:p>
        </p:txBody>
      </p:sp>
      <p:sp>
        <p:nvSpPr>
          <p:cNvPr id="7" name="投影片編號預留位置 5">
            <a:extLst>
              <a:ext uri="{FF2B5EF4-FFF2-40B4-BE49-F238E27FC236}">
                <a16:creationId xmlns:a16="http://schemas.microsoft.com/office/drawing/2014/main" id="{B93694F9-19F4-488D-ACDB-AF39F8E94A60}"/>
              </a:ext>
            </a:extLst>
          </p:cNvPr>
          <p:cNvSpPr txBox="1">
            <a:spLocks/>
          </p:cNvSpPr>
          <p:nvPr userDrawn="1"/>
        </p:nvSpPr>
        <p:spPr>
          <a:xfrm>
            <a:off x="10198868" y="419795"/>
            <a:ext cx="1219201" cy="273049"/>
          </a:xfrm>
          <a:prstGeom prst="rect">
            <a:avLst/>
          </a:prstGeom>
        </p:spPr>
        <p:txBody>
          <a:bodyPr rtlCol="0"/>
          <a:lstStyle>
            <a:defPPr rtl="0">
              <a:defRPr lang="zh-TW"/>
            </a:defPPr>
            <a:lvl1pPr marL="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EAE4A8-A6E5-453E-B946-FB774B73F48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2767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Microsoft JhengHei UI" panose="020B0604030504040204" pitchFamily="34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ichaellin@mail.nctu.edu.tw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diagramData" Target="../diagrams/data1.xml"/><Relationship Id="rId21" Type="http://schemas.openxmlformats.org/officeDocument/2006/relationships/image" Target="../media/image28.png"/><Relationship Id="rId7" Type="http://schemas.microsoft.com/office/2007/relationships/diagramDrawing" Target="../diagrams/drawing1.xml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32" Type="http://schemas.openxmlformats.org/officeDocument/2006/relationships/image" Target="../media/image39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2.png"/><Relationship Id="rId23" Type="http://schemas.openxmlformats.org/officeDocument/2006/relationships/image" Target="../media/image30.jpeg"/><Relationship Id="rId28" Type="http://schemas.openxmlformats.org/officeDocument/2006/relationships/image" Target="../media/image35.jpe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jpeg"/><Relationship Id="rId30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jpeg"/><Relationship Id="rId18" Type="http://schemas.openxmlformats.org/officeDocument/2006/relationships/image" Target="../media/image55.png"/><Relationship Id="rId3" Type="http://schemas.openxmlformats.org/officeDocument/2006/relationships/image" Target="../media/image40.png"/><Relationship Id="rId7" Type="http://schemas.openxmlformats.org/officeDocument/2006/relationships/image" Target="../media/image44.jpg"/><Relationship Id="rId12" Type="http://schemas.openxmlformats.org/officeDocument/2006/relationships/image" Target="../media/image49.jpe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image" Target="../media/image97.png"/><Relationship Id="rId21" Type="http://schemas.openxmlformats.org/officeDocument/2006/relationships/image" Target="../media/image115.emf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" Type="http://schemas.openxmlformats.org/officeDocument/2006/relationships/image" Target="../media/image96.png"/><Relationship Id="rId16" Type="http://schemas.openxmlformats.org/officeDocument/2006/relationships/image" Target="../media/image110.emf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19" Type="http://schemas.openxmlformats.org/officeDocument/2006/relationships/image" Target="../media/image113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jpeg"/><Relationship Id="rId10" Type="http://schemas.openxmlformats.org/officeDocument/2006/relationships/image" Target="../media/image122.png"/><Relationship Id="rId4" Type="http://schemas.openxmlformats.org/officeDocument/2006/relationships/image" Target="../media/image117.jpeg"/><Relationship Id="rId9" Type="http://schemas.openxmlformats.org/officeDocument/2006/relationships/image" Target="../media/image1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4.png"/><Relationship Id="rId18" Type="http://schemas.openxmlformats.org/officeDocument/2006/relationships/image" Target="../media/image139.png"/><Relationship Id="rId26" Type="http://schemas.openxmlformats.org/officeDocument/2006/relationships/image" Target="../media/image147.png"/><Relationship Id="rId3" Type="http://schemas.openxmlformats.org/officeDocument/2006/relationships/image" Target="../media/image124.png"/><Relationship Id="rId21" Type="http://schemas.openxmlformats.org/officeDocument/2006/relationships/image" Target="../media/image142.png"/><Relationship Id="rId34" Type="http://schemas.openxmlformats.org/officeDocument/2006/relationships/image" Target="../media/image155.jpe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17" Type="http://schemas.openxmlformats.org/officeDocument/2006/relationships/image" Target="../media/image138.png"/><Relationship Id="rId25" Type="http://schemas.openxmlformats.org/officeDocument/2006/relationships/image" Target="../media/image146.png"/><Relationship Id="rId33" Type="http://schemas.openxmlformats.org/officeDocument/2006/relationships/image" Target="../media/image154.jpeg"/><Relationship Id="rId2" Type="http://schemas.openxmlformats.org/officeDocument/2006/relationships/image" Target="../media/image123.png"/><Relationship Id="rId16" Type="http://schemas.openxmlformats.org/officeDocument/2006/relationships/image" Target="../media/image137.png"/><Relationship Id="rId20" Type="http://schemas.openxmlformats.org/officeDocument/2006/relationships/image" Target="../media/image141.png"/><Relationship Id="rId29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24" Type="http://schemas.openxmlformats.org/officeDocument/2006/relationships/image" Target="../media/image145.png"/><Relationship Id="rId32" Type="http://schemas.openxmlformats.org/officeDocument/2006/relationships/image" Target="../media/image153.png"/><Relationship Id="rId5" Type="http://schemas.openxmlformats.org/officeDocument/2006/relationships/image" Target="../media/image126.png"/><Relationship Id="rId15" Type="http://schemas.openxmlformats.org/officeDocument/2006/relationships/image" Target="../media/image136.png"/><Relationship Id="rId23" Type="http://schemas.openxmlformats.org/officeDocument/2006/relationships/image" Target="../media/image144.png"/><Relationship Id="rId28" Type="http://schemas.openxmlformats.org/officeDocument/2006/relationships/image" Target="../media/image149.png"/><Relationship Id="rId10" Type="http://schemas.openxmlformats.org/officeDocument/2006/relationships/image" Target="../media/image131.png"/><Relationship Id="rId19" Type="http://schemas.openxmlformats.org/officeDocument/2006/relationships/image" Target="../media/image140.png"/><Relationship Id="rId31" Type="http://schemas.openxmlformats.org/officeDocument/2006/relationships/image" Target="../media/image152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135.jpg"/><Relationship Id="rId22" Type="http://schemas.openxmlformats.org/officeDocument/2006/relationships/image" Target="../media/image143.png"/><Relationship Id="rId27" Type="http://schemas.openxmlformats.org/officeDocument/2006/relationships/image" Target="../media/image148.png"/><Relationship Id="rId30" Type="http://schemas.openxmlformats.org/officeDocument/2006/relationships/image" Target="../media/image151.png"/><Relationship Id="rId35" Type="http://schemas.openxmlformats.org/officeDocument/2006/relationships/image" Target="../media/image156.png"/><Relationship Id="rId8" Type="http://schemas.openxmlformats.org/officeDocument/2006/relationships/image" Target="../media/image1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5" Type="http://schemas.openxmlformats.org/officeDocument/2006/relationships/image" Target="../media/image161.jpg"/><Relationship Id="rId4" Type="http://schemas.openxmlformats.org/officeDocument/2006/relationships/image" Target="../media/image1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405780" y="1412776"/>
            <a:ext cx="8208912" cy="1578497"/>
          </a:xfrm>
        </p:spPr>
        <p:txBody>
          <a:bodyPr rtlCol="0">
            <a:noAutofit/>
          </a:bodyPr>
          <a:lstStyle/>
          <a:p>
            <a:pPr rtl="0"/>
            <a:r>
              <a:rPr lang="en-US" altLang="zh-TW" sz="4400" dirty="0">
                <a:latin typeface="+mj-lt"/>
                <a:ea typeface="UD Digi Kyokasho NK-B" panose="02020700000000000000" pitchFamily="18" charset="-128"/>
              </a:rPr>
              <a:t>TAIWAN STARTUP ECOSYSTEM &amp; IAPS SERVICE</a:t>
            </a:r>
            <a:endParaRPr lang="zh-TW" altLang="en-US" sz="4400" dirty="0">
              <a:latin typeface="+mj-lt"/>
              <a:ea typeface="UD Digi Kyokasho NK-B" panose="02020700000000000000" pitchFamily="18" charset="-128"/>
            </a:endParaRPr>
          </a:p>
        </p:txBody>
      </p:sp>
      <p:sp>
        <p:nvSpPr>
          <p:cNvPr id="3" name="內容預留位置 2"/>
          <p:cNvSpPr>
            <a:spLocks noGrp="1"/>
          </p:cNvSpPr>
          <p:nvPr>
            <p:ph type="subTitle" idx="1"/>
          </p:nvPr>
        </p:nvSpPr>
        <p:spPr>
          <a:xfrm>
            <a:off x="1065212" y="3645024"/>
            <a:ext cx="6325344" cy="3096344"/>
          </a:xfrm>
          <a:solidFill>
            <a:srgbClr val="FFC000">
              <a:alpha val="52000"/>
            </a:srgbClr>
          </a:solidFill>
        </p:spPr>
        <p:txBody>
          <a:bodyPr rtlCol="0">
            <a:normAutofit fontScale="85000" lnSpcReduction="20000"/>
          </a:bodyPr>
          <a:lstStyle/>
          <a:p>
            <a:pPr rtl="0">
              <a:lnSpc>
                <a:spcPct val="120000"/>
              </a:lnSpc>
            </a:pP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 rtl="0">
              <a:lnSpc>
                <a:spcPct val="120000"/>
              </a:lnSpc>
            </a:pP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Michael LIN, 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Ph.D.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 rtl="0">
              <a:lnSpc>
                <a:spcPct val="120000"/>
              </a:lnSpc>
            </a:pPr>
            <a:r>
              <a: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CEO</a:t>
            </a:r>
          </a:p>
          <a:p>
            <a:pPr algn="r" rtl="0">
              <a:lnSpc>
                <a:spcPct val="120000"/>
              </a:lnSpc>
            </a:pPr>
            <a:r>
              <a: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Center of Industry Accelerator and Patent Strategy, NYCT</a:t>
            </a:r>
          </a:p>
          <a:p>
            <a:pPr algn="r" rtl="0">
              <a:lnSpc>
                <a:spcPct val="120000"/>
              </a:lnSpc>
            </a:pP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 rtl="0">
              <a:lnSpc>
                <a:spcPct val="120000"/>
              </a:lnSpc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michaellin@mail.nctu.edu.tw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 rtl="0">
              <a:lnSpc>
                <a:spcPct val="120000"/>
              </a:lnSpc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+886-3-6230124</a:t>
            </a:r>
          </a:p>
          <a:p>
            <a:pPr algn="r" rtl="0">
              <a:lnSpc>
                <a:spcPct val="120000"/>
              </a:lnSpc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+886-926-195-747</a:t>
            </a:r>
          </a:p>
          <a:p>
            <a:pPr algn="r" rtl="0">
              <a:lnSpc>
                <a:spcPct val="120000"/>
              </a:lnSpc>
            </a:pPr>
            <a:endPara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812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CC3035A4-AEF4-4932-91A6-9A4DD15B6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NEW GROWTH &amp; COOPERATION</a:t>
            </a:r>
            <a:endParaRPr lang="zh-TW" altLang="en-US" dirty="0"/>
          </a:p>
        </p:txBody>
      </p:sp>
      <p:sp>
        <p:nvSpPr>
          <p:cNvPr id="6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>
                <a:solidFill>
                  <a:schemeClr val="tx1"/>
                </a:solidFill>
              </a:rPr>
              <a:pPr/>
              <a:t>10</a:t>
            </a:fld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65" name="TextBox 2"/>
          <p:cNvSpPr txBox="1"/>
          <p:nvPr/>
        </p:nvSpPr>
        <p:spPr>
          <a:xfrm>
            <a:off x="6399646" y="6472484"/>
            <a:ext cx="49867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Institute for Information Industry (MIC)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930968" y="1196752"/>
            <a:ext cx="9264758" cy="5199777"/>
            <a:chOff x="820389" y="598030"/>
            <a:chExt cx="8064004" cy="4924500"/>
          </a:xfrm>
        </p:grpSpPr>
        <p:grpSp>
          <p:nvGrpSpPr>
            <p:cNvPr id="12" name="群組 11"/>
            <p:cNvGrpSpPr/>
            <p:nvPr/>
          </p:nvGrpSpPr>
          <p:grpSpPr>
            <a:xfrm>
              <a:off x="820389" y="939009"/>
              <a:ext cx="8064004" cy="4583521"/>
              <a:chOff x="607056" y="955164"/>
              <a:chExt cx="8674992" cy="5553782"/>
            </a:xfrm>
          </p:grpSpPr>
          <p:graphicFrame>
            <p:nvGraphicFramePr>
              <p:cNvPr id="13" name="資料庫圖表 12"/>
              <p:cNvGraphicFramePr/>
              <p:nvPr>
                <p:extLst>
                  <p:ext uri="{D42A27DB-BD31-4B8C-83A1-F6EECF244321}">
                    <p14:modId xmlns:p14="http://schemas.microsoft.com/office/powerpoint/2010/main" val="916578461"/>
                  </p:ext>
                </p:extLst>
              </p:nvPr>
            </p:nvGraphicFramePr>
            <p:xfrm>
              <a:off x="703453" y="1360234"/>
              <a:ext cx="8288500" cy="472133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sp>
            <p:nvSpPr>
              <p:cNvPr id="14" name="文字方塊 13"/>
              <p:cNvSpPr txBox="1"/>
              <p:nvPr/>
            </p:nvSpPr>
            <p:spPr>
              <a:xfrm>
                <a:off x="1065214" y="6102748"/>
                <a:ext cx="1169549" cy="388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09728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zh-TW" sz="1600" b="1" kern="0" dirty="0">
                    <a:latin typeface="微軟正黑體" panose="020B0604030504040204" pitchFamily="34" charset="-120"/>
                    <a:ea typeface="微軟正黑體"/>
                  </a:rPr>
                  <a:t>1920-1990</a:t>
                </a:r>
                <a:endParaRPr kumimoji="1" lang="zh-TW" altLang="en-US" sz="1600" b="1" kern="0" dirty="0">
                  <a:latin typeface="微軟正黑體" panose="020B0604030504040204" pitchFamily="34" charset="-120"/>
                  <a:ea typeface="微軟正黑體"/>
                </a:endParaRPr>
              </a:p>
            </p:txBody>
          </p:sp>
          <p:sp>
            <p:nvSpPr>
              <p:cNvPr id="15" name="文字方塊 14"/>
              <p:cNvSpPr txBox="1"/>
              <p:nvPr/>
            </p:nvSpPr>
            <p:spPr>
              <a:xfrm>
                <a:off x="3261048" y="6120443"/>
                <a:ext cx="1169549" cy="388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09728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zh-TW" sz="1600" b="1" kern="0" dirty="0">
                    <a:latin typeface="微軟正黑體" panose="020B0604030504040204" pitchFamily="34" charset="-120"/>
                    <a:ea typeface="微軟正黑體"/>
                  </a:rPr>
                  <a:t>1990-2010</a:t>
                </a:r>
                <a:endParaRPr kumimoji="1" lang="zh-TW" altLang="en-US" sz="1600" b="1" kern="0" dirty="0">
                  <a:latin typeface="微軟正黑體" panose="020B0604030504040204" pitchFamily="34" charset="-120"/>
                  <a:ea typeface="微軟正黑體"/>
                </a:endParaRPr>
              </a:p>
            </p:txBody>
          </p:sp>
          <p:sp>
            <p:nvSpPr>
              <p:cNvPr id="16" name="文字方塊 15"/>
              <p:cNvSpPr txBox="1"/>
              <p:nvPr/>
            </p:nvSpPr>
            <p:spPr>
              <a:xfrm>
                <a:off x="5426778" y="6113496"/>
                <a:ext cx="1169549" cy="388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09728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zh-TW" sz="1600" b="1" kern="0" dirty="0">
                    <a:latin typeface="微軟正黑體" panose="020B0604030504040204" pitchFamily="34" charset="-120"/>
                    <a:ea typeface="微軟正黑體"/>
                  </a:rPr>
                  <a:t>2010-2016</a:t>
                </a:r>
                <a:endParaRPr kumimoji="1" lang="zh-TW" altLang="en-US" sz="1600" b="1" kern="0" dirty="0">
                  <a:latin typeface="微軟正黑體" panose="020B0604030504040204" pitchFamily="34" charset="-120"/>
                  <a:ea typeface="微軟正黑體"/>
                </a:endParaRPr>
              </a:p>
            </p:txBody>
          </p:sp>
          <p:sp>
            <p:nvSpPr>
              <p:cNvPr id="17" name="文字方塊 16"/>
              <p:cNvSpPr txBox="1"/>
              <p:nvPr/>
            </p:nvSpPr>
            <p:spPr>
              <a:xfrm>
                <a:off x="7500375" y="6116671"/>
                <a:ext cx="821326" cy="388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09728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zh-TW" sz="1600" b="1" kern="0" dirty="0">
                    <a:latin typeface="微軟正黑體" panose="020B0604030504040204" pitchFamily="34" charset="-120"/>
                    <a:ea typeface="微軟正黑體"/>
                  </a:rPr>
                  <a:t>2017</a:t>
                </a:r>
                <a:r>
                  <a:rPr kumimoji="1" lang="zh-TW" altLang="en-US" sz="1600" b="1" kern="0" dirty="0">
                    <a:latin typeface="微軟正黑體" panose="020B0604030504040204" pitchFamily="34" charset="-120"/>
                    <a:ea typeface="微軟正黑體"/>
                  </a:rPr>
                  <a:t>～</a:t>
                </a:r>
                <a:endParaRPr kumimoji="1" lang="en-US" altLang="zh-TW" sz="1600" b="1" kern="0" dirty="0">
                  <a:latin typeface="微軟正黑體" panose="020B0604030504040204" pitchFamily="34" charset="-120"/>
                  <a:ea typeface="微軟正黑體"/>
                </a:endParaRPr>
              </a:p>
            </p:txBody>
          </p:sp>
          <p:pic>
            <p:nvPicPr>
              <p:cNvPr id="18" name="Picture 2" descr="ãIBMãçåçæå°çµæ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245" y="4848263"/>
                <a:ext cx="704973" cy="3524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4" descr="ãxerox logoãçåçæå°çµæ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955" b="20375"/>
              <a:stretch/>
            </p:blipFill>
            <p:spPr bwMode="auto">
              <a:xfrm>
                <a:off x="1600657" y="4887670"/>
                <a:ext cx="1146325" cy="3369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6" descr="ãBell Laboratories logoãçåçæå°çµæ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991" y="5257984"/>
                <a:ext cx="1750955" cy="3337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8" descr="ã3m Logoãçåçæå°çµæ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9249" y="5636119"/>
                <a:ext cx="555422" cy="2962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10" descr="ãGE logoãçåçæå°çµæ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5219" y="5537840"/>
                <a:ext cx="492781" cy="492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文字方塊 22"/>
              <p:cNvSpPr txBox="1"/>
              <p:nvPr/>
            </p:nvSpPr>
            <p:spPr>
              <a:xfrm>
                <a:off x="975966" y="3701749"/>
                <a:ext cx="1352666" cy="812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09728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zh-TW" sz="2000" b="1" kern="0" dirty="0">
                    <a:latin typeface="微軟正黑體" panose="020B0604030504040204" pitchFamily="34" charset="-120"/>
                    <a:ea typeface="微軟正黑體"/>
                  </a:rPr>
                  <a:t>Corporate</a:t>
                </a:r>
              </a:p>
              <a:p>
                <a:pPr defTabSz="109728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zh-TW" sz="2000" b="1" kern="0" dirty="0">
                    <a:latin typeface="微軟正黑體" panose="020B0604030504040204" pitchFamily="34" charset="-120"/>
                    <a:ea typeface="微軟正黑體"/>
                  </a:rPr>
                  <a:t>R&amp;D Labs</a:t>
                </a:r>
                <a:endParaRPr kumimoji="1" lang="zh-TW" altLang="en-US" sz="2000" b="1" kern="0" dirty="0">
                  <a:latin typeface="微軟正黑體" panose="020B0604030504040204" pitchFamily="34" charset="-120"/>
                  <a:ea typeface="微軟正黑體"/>
                </a:endParaRPr>
              </a:p>
            </p:txBody>
          </p:sp>
          <p:sp>
            <p:nvSpPr>
              <p:cNvPr id="24" name="文字方塊 23"/>
              <p:cNvSpPr txBox="1"/>
              <p:nvPr/>
            </p:nvSpPr>
            <p:spPr>
              <a:xfrm>
                <a:off x="3043676" y="3241579"/>
                <a:ext cx="1352666" cy="812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09728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zh-TW" sz="2000" b="1" kern="0" dirty="0">
                    <a:latin typeface="微軟正黑體" panose="020B0604030504040204" pitchFamily="34" charset="-120"/>
                    <a:ea typeface="微軟正黑體"/>
                  </a:rPr>
                  <a:t>Corporate</a:t>
                </a:r>
              </a:p>
              <a:p>
                <a:pPr defTabSz="109728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zh-TW" sz="2000" b="1" kern="0" dirty="0">
                    <a:latin typeface="微軟正黑體" panose="020B0604030504040204" pitchFamily="34" charset="-120"/>
                    <a:ea typeface="微軟正黑體"/>
                  </a:rPr>
                  <a:t>Venturing</a:t>
                </a:r>
                <a:endParaRPr kumimoji="1" lang="zh-TW" altLang="en-US" sz="2000" b="1" kern="0" dirty="0">
                  <a:latin typeface="微軟正黑體" panose="020B0604030504040204" pitchFamily="34" charset="-120"/>
                  <a:ea typeface="微軟正黑體"/>
                </a:endParaRPr>
              </a:p>
            </p:txBody>
          </p:sp>
          <p:sp>
            <p:nvSpPr>
              <p:cNvPr id="25" name="文字方塊 24"/>
              <p:cNvSpPr txBox="1"/>
              <p:nvPr/>
            </p:nvSpPr>
            <p:spPr>
              <a:xfrm>
                <a:off x="5272568" y="2543938"/>
                <a:ext cx="1430715" cy="11655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09728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zh-TW" sz="2000" b="1" kern="0" dirty="0">
                    <a:latin typeface="微軟正黑體" panose="020B0604030504040204" pitchFamily="34" charset="-120"/>
                    <a:ea typeface="微軟正黑體"/>
                  </a:rPr>
                  <a:t>Corporate</a:t>
                </a:r>
              </a:p>
              <a:p>
                <a:pPr defTabSz="109728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zh-TW" sz="2000" b="1" kern="0" dirty="0">
                    <a:latin typeface="微軟正黑體" panose="020B0604030504040204" pitchFamily="34" charset="-120"/>
                    <a:ea typeface="微軟正黑體"/>
                  </a:rPr>
                  <a:t>Innovation</a:t>
                </a:r>
              </a:p>
              <a:p>
                <a:pPr defTabSz="109728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zh-TW" sz="2000" b="1" kern="0" dirty="0">
                    <a:latin typeface="微軟正黑體" panose="020B0604030504040204" pitchFamily="34" charset="-120"/>
                    <a:ea typeface="微軟正黑體"/>
                  </a:rPr>
                  <a:t>Outposts</a:t>
                </a:r>
                <a:endParaRPr kumimoji="1" lang="zh-TW" altLang="en-US" sz="2000" b="1" kern="0" dirty="0">
                  <a:latin typeface="微軟正黑體" panose="020B0604030504040204" pitchFamily="34" charset="-120"/>
                  <a:ea typeface="微軟正黑體"/>
                </a:endParaRPr>
              </a:p>
            </p:txBody>
          </p:sp>
          <p:sp>
            <p:nvSpPr>
              <p:cNvPr id="26" name="文字方塊 25"/>
              <p:cNvSpPr txBox="1"/>
              <p:nvPr/>
            </p:nvSpPr>
            <p:spPr>
              <a:xfrm>
                <a:off x="7284075" y="1857932"/>
                <a:ext cx="1648355" cy="11655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09728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zh-TW" sz="2000" b="1" kern="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/>
                  </a:rPr>
                  <a:t>Corporate</a:t>
                </a:r>
              </a:p>
              <a:p>
                <a:pPr defTabSz="109728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zh-TW" sz="2000" b="1" kern="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/>
                  </a:rPr>
                  <a:t>Startup </a:t>
                </a:r>
              </a:p>
              <a:p>
                <a:pPr defTabSz="109728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zh-TW" sz="2000" b="1" kern="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/>
                  </a:rPr>
                  <a:t>Engagement</a:t>
                </a:r>
                <a:endParaRPr kumimoji="1" lang="zh-TW" altLang="en-US" sz="2000" b="1" kern="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758806" y="4731238"/>
                <a:ext cx="2036546" cy="1348502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ysDot"/>
              </a:ln>
              <a:effectLst/>
            </p:spPr>
            <p:txBody>
              <a:bodyPr rtlCol="0" anchor="ctr"/>
              <a:lstStyle/>
              <a:p>
                <a:pPr algn="ctr" defTabSz="109728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2000" kern="0">
                  <a:ea typeface="標楷體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2918988" y="4731238"/>
                <a:ext cx="2036546" cy="1348502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ysDot"/>
              </a:ln>
              <a:effectLst/>
            </p:spPr>
            <p:txBody>
              <a:bodyPr rtlCol="0" anchor="ctr"/>
              <a:lstStyle/>
              <a:p>
                <a:pPr algn="ctr" defTabSz="109728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2000" kern="0">
                  <a:ea typeface="標楷體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5083764" y="4731238"/>
                <a:ext cx="2036546" cy="1348502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ysDot"/>
              </a:ln>
              <a:effectLst/>
            </p:spPr>
            <p:txBody>
              <a:bodyPr rtlCol="0" anchor="ctr"/>
              <a:lstStyle/>
              <a:p>
                <a:pPr algn="ctr" defTabSz="109728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2000" kern="0">
                  <a:ea typeface="標楷體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7245502" y="4727905"/>
                <a:ext cx="2036546" cy="1348502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ysDot"/>
              </a:ln>
              <a:effectLst/>
            </p:spPr>
            <p:txBody>
              <a:bodyPr rtlCol="0" anchor="ctr"/>
              <a:lstStyle/>
              <a:p>
                <a:pPr algn="ctr" defTabSz="109728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2000" kern="0">
                  <a:ea typeface="標楷體"/>
                </a:endParaRPr>
              </a:p>
            </p:txBody>
          </p:sp>
          <p:pic>
            <p:nvPicPr>
              <p:cNvPr id="31" name="Picture 12" descr="ãGV ventureãçåçæå°çµæ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6349" y="4795751"/>
                <a:ext cx="610693" cy="3959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14" descr="ãqualcomm venturesãçåçæå°çµæ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5629" y="4603852"/>
                <a:ext cx="895791" cy="8957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16" descr="ãintel capital logoãçåçæå°çµæ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2952" y="5352038"/>
                <a:ext cx="543872" cy="5438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0" descr="ãMICROSOFT VENTUREãçåçæå°çµæ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0468" y="5147813"/>
                <a:ext cx="1028477" cy="4885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2" descr="ãcisco INVESTMENTãçåçæå°çµæ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2911" y="5685963"/>
                <a:ext cx="1131134" cy="2609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4" descr="ãroyal dutch shellãçåçæå°çµæ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8686" y="4820770"/>
                <a:ext cx="532914" cy="4938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30" descr="ç¸éåç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7686" y="4854193"/>
                <a:ext cx="736184" cy="3508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36" descr="ãPWC logoãçåçæå°çµæ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9429" y="4782637"/>
                <a:ext cx="603081" cy="4578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38" descr="ãphilips logoãçåçæå°çµæ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7868" y="5423202"/>
                <a:ext cx="444051" cy="5653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40" descr="ãEricssonãçåçæå°çµæ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2366" y="5260557"/>
                <a:ext cx="530803" cy="4644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44" descr="ãnokia logoãçåçæå°çµæ"/>
              <p:cNvPicPr>
                <a:picLocks noChangeAspect="1" noChangeArrowheads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28" t="34299" r="13440" b="23181"/>
              <a:stretch/>
            </p:blipFill>
            <p:spPr bwMode="auto">
              <a:xfrm>
                <a:off x="5738080" y="5786191"/>
                <a:ext cx="1077220" cy="2693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44" descr="ãJ&amp;J logo pngãçåçæå°çµæ"/>
              <p:cNvPicPr>
                <a:picLocks noChangeAspect="1" noChangeArrowheads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868"/>
              <a:stretch/>
            </p:blipFill>
            <p:spPr bwMode="auto">
              <a:xfrm>
                <a:off x="5644543" y="5548281"/>
                <a:ext cx="767734" cy="2574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44" descr="ãJ&amp;J logo pngãçåçæå°çµæ"/>
              <p:cNvPicPr>
                <a:picLocks noChangeAspect="1" noChangeArrowheads="1"/>
              </p:cNvPicPr>
              <p:nvPr/>
            </p:nvPicPr>
            <p:blipFill rotWithShape="1"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770" r="52391"/>
              <a:stretch/>
            </p:blipFill>
            <p:spPr bwMode="auto">
              <a:xfrm>
                <a:off x="5828203" y="5276730"/>
                <a:ext cx="777652" cy="2805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ãå¾·åé»ä¿¡ HUB:RAUMãçåçæå°çµæ"/>
              <p:cNvPicPr>
                <a:picLocks noChangeAspect="1" noChangeArrowheads="1"/>
              </p:cNvPicPr>
              <p:nvPr/>
            </p:nvPicPr>
            <p:blipFill rotWithShape="1"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17" t="16609" r="11418" b="20646"/>
              <a:stretch/>
            </p:blipFill>
            <p:spPr bwMode="auto">
              <a:xfrm>
                <a:off x="7326545" y="4805668"/>
                <a:ext cx="696738" cy="5880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6" descr="ãORANGE FABãçåçæå°çµæ"/>
              <p:cNvPicPr>
                <a:picLocks noChangeAspect="1" noChangeArrowheads="1"/>
              </p:cNvPicPr>
              <p:nvPr/>
            </p:nvPicPr>
            <p:blipFill rotWithShape="1"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43" t="20168" r="4291" b="17612"/>
              <a:stretch/>
            </p:blipFill>
            <p:spPr bwMode="auto">
              <a:xfrm>
                <a:off x="7339712" y="5481126"/>
                <a:ext cx="657966" cy="4653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52" descr="ãIKEAãçåçæå°çµæ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00721" y="4951382"/>
                <a:ext cx="617498" cy="347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ç¸éåç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23283" y="4901091"/>
                <a:ext cx="499724" cy="3568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4" descr="ãford smart cityãçåçæå°çµæ"/>
              <p:cNvPicPr>
                <a:picLocks noChangeAspect="1" noChangeArrowheads="1"/>
              </p:cNvPicPr>
              <p:nvPr/>
            </p:nvPicPr>
            <p:blipFill rotWithShape="1"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51" t="11654" r="27005" b="36749"/>
              <a:stretch/>
            </p:blipFill>
            <p:spPr bwMode="auto">
              <a:xfrm>
                <a:off x="7858786" y="5385120"/>
                <a:ext cx="679176" cy="2672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6" descr="ãwalmartãçåçæå°çµæ"/>
              <p:cNvPicPr>
                <a:picLocks noChangeAspect="1" noChangeArrowheads="1"/>
              </p:cNvPicPr>
              <p:nvPr/>
            </p:nvPicPr>
            <p:blipFill rotWithShape="1"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539" b="26572"/>
              <a:stretch/>
            </p:blipFill>
            <p:spPr bwMode="auto">
              <a:xfrm>
                <a:off x="8091215" y="5714066"/>
                <a:ext cx="1114995" cy="2861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ãè¿ªå£«å°¼ logoãçåçæå°çµæ"/>
              <p:cNvPicPr>
                <a:picLocks noChangeAspect="1" noChangeArrowheads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71077" y="5429798"/>
                <a:ext cx="631556" cy="2760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" name="向右箭號 50"/>
              <p:cNvSpPr/>
              <p:nvPr/>
            </p:nvSpPr>
            <p:spPr>
              <a:xfrm>
                <a:off x="2669698" y="4032596"/>
                <a:ext cx="2757079" cy="626457"/>
              </a:xfrm>
              <a:prstGeom prst="rightArrow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09728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1200" b="1" kern="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cxnSp>
            <p:nvCxnSpPr>
              <p:cNvPr id="52" name="直線單箭頭接點 51"/>
              <p:cNvCxnSpPr/>
              <p:nvPr/>
            </p:nvCxnSpPr>
            <p:spPr>
              <a:xfrm>
                <a:off x="607056" y="995842"/>
                <a:ext cx="400188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1F497D"/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53" name="直線單箭頭接點 52"/>
              <p:cNvCxnSpPr/>
              <p:nvPr/>
            </p:nvCxnSpPr>
            <p:spPr>
              <a:xfrm>
                <a:off x="4908548" y="955164"/>
                <a:ext cx="400188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1F497D"/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sp>
          <p:nvSpPr>
            <p:cNvPr id="54" name="TextBox 1"/>
            <p:cNvSpPr txBox="1"/>
            <p:nvPr/>
          </p:nvSpPr>
          <p:spPr>
            <a:xfrm>
              <a:off x="825428" y="598030"/>
              <a:ext cx="3745420" cy="349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Corporates</a:t>
              </a:r>
            </a:p>
          </p:txBody>
        </p:sp>
        <p:sp>
          <p:nvSpPr>
            <p:cNvPr id="55" name="TextBox 2"/>
            <p:cNvSpPr txBox="1"/>
            <p:nvPr/>
          </p:nvSpPr>
          <p:spPr>
            <a:xfrm>
              <a:off x="5022148" y="598030"/>
              <a:ext cx="3556257" cy="349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/>
                <a:t>Corporate + Startups</a:t>
              </a:r>
              <a:endParaRPr lang="en-US" dirty="0"/>
            </a:p>
          </p:txBody>
        </p:sp>
        <p:sp>
          <p:nvSpPr>
            <p:cNvPr id="56" name="TextBox 3"/>
            <p:cNvSpPr txBox="1"/>
            <p:nvPr/>
          </p:nvSpPr>
          <p:spPr>
            <a:xfrm>
              <a:off x="874960" y="1857825"/>
              <a:ext cx="1862797" cy="961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1200" kern="0" dirty="0">
                  <a:latin typeface="微軟正黑體" panose="020B0604030504040204" pitchFamily="34" charset="-120"/>
                  <a:ea typeface="微軟正黑體"/>
                </a:rPr>
                <a:t>▲</a:t>
              </a:r>
              <a:r>
                <a:rPr kumimoji="1" lang="en-US" altLang="zh-TW" sz="1200" kern="0" dirty="0">
                  <a:latin typeface="微軟正黑體" panose="020B0604030504040204" pitchFamily="34" charset="-120"/>
                  <a:ea typeface="微軟正黑體"/>
                </a:rPr>
                <a:t> </a:t>
              </a:r>
              <a:r>
                <a:rPr kumimoji="1" lang="en-CA" altLang="zh-TW" sz="1200" kern="0" dirty="0">
                  <a:latin typeface="微軟正黑體" panose="020B0604030504040204" pitchFamily="34" charset="-120"/>
                  <a:ea typeface="微軟正黑體"/>
                </a:rPr>
                <a:t>Internal innovation</a:t>
              </a:r>
            </a:p>
            <a:p>
              <a:pPr marL="215266" indent="-215266"/>
              <a:r>
                <a:rPr kumimoji="1" lang="zh-TW" altLang="en-US" sz="1200" kern="0" dirty="0">
                  <a:latin typeface="微軟正黑體" panose="020B0604030504040204" pitchFamily="34" charset="-120"/>
                  <a:ea typeface="微軟正黑體"/>
                </a:rPr>
                <a:t>▲</a:t>
              </a:r>
              <a:r>
                <a:rPr kumimoji="1" lang="en-US" altLang="zh-TW" sz="1200" kern="0" dirty="0">
                  <a:latin typeface="微軟正黑體" panose="020B0604030504040204" pitchFamily="34" charset="-120"/>
                  <a:ea typeface="微軟正黑體"/>
                </a:rPr>
                <a:t> In-house R&amp;D team leads corporate innovation and develops new products</a:t>
              </a:r>
            </a:p>
          </p:txBody>
        </p:sp>
        <p:sp>
          <p:nvSpPr>
            <p:cNvPr id="57" name="TextBox 54"/>
            <p:cNvSpPr txBox="1"/>
            <p:nvPr/>
          </p:nvSpPr>
          <p:spPr>
            <a:xfrm>
              <a:off x="2948593" y="3530900"/>
              <a:ext cx="2408160" cy="349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External Innovation</a:t>
              </a:r>
            </a:p>
          </p:txBody>
        </p:sp>
        <p:sp>
          <p:nvSpPr>
            <p:cNvPr id="58" name="TextBox 55"/>
            <p:cNvSpPr txBox="1"/>
            <p:nvPr/>
          </p:nvSpPr>
          <p:spPr>
            <a:xfrm>
              <a:off x="2854562" y="1116521"/>
              <a:ext cx="1832037" cy="131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3360" indent="-21336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1200" kern="0" dirty="0">
                  <a:latin typeface="微軟正黑體" panose="020B0604030504040204" pitchFamily="34" charset="-120"/>
                  <a:ea typeface="微軟正黑體"/>
                </a:rPr>
                <a:t>▲</a:t>
              </a:r>
              <a:r>
                <a:rPr kumimoji="1" lang="en-CA" altLang="zh-TW" sz="1200" b="1" kern="0" dirty="0">
                  <a:latin typeface="微軟正黑體" panose="020B0604030504040204" pitchFamily="34" charset="-120"/>
                  <a:ea typeface="微軟正黑體"/>
                </a:rPr>
                <a:t> Corporate Venture Capital</a:t>
              </a:r>
              <a:r>
                <a:rPr kumimoji="1" lang="en-US" altLang="zh-TW" sz="1200" b="1" kern="0" dirty="0">
                  <a:latin typeface="微軟正黑體" panose="020B0604030504040204" pitchFamily="34" charset="-120"/>
                  <a:ea typeface="微軟正黑體"/>
                </a:rPr>
                <a:t>: </a:t>
              </a:r>
              <a:r>
                <a:rPr kumimoji="1" lang="en-CA" altLang="zh-TW" sz="1200" b="1" kern="0" dirty="0">
                  <a:latin typeface="微軟正黑體" panose="020B0604030504040204" pitchFamily="34" charset="-120"/>
                  <a:ea typeface="微軟正黑體"/>
                </a:rPr>
                <a:t>Strategic i</a:t>
              </a:r>
              <a:r>
                <a:rPr kumimoji="1" lang="en-CA" altLang="zh-TW" sz="1200" kern="0" dirty="0">
                  <a:latin typeface="微軟正黑體" panose="020B0604030504040204" pitchFamily="34" charset="-120"/>
                  <a:ea typeface="微軟正黑體"/>
                </a:rPr>
                <a:t>nvestment</a:t>
              </a:r>
              <a:r>
                <a:rPr kumimoji="1" lang="en-US" altLang="zh-TW" sz="1200" kern="0" dirty="0">
                  <a:latin typeface="微軟正黑體" panose="020B0604030504040204" pitchFamily="34" charset="-120"/>
                  <a:ea typeface="微軟正黑體"/>
                </a:rPr>
                <a:t>s in startups </a:t>
              </a:r>
            </a:p>
            <a:p>
              <a:pPr marL="213360" indent="-21336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1200" kern="0" dirty="0">
                  <a:latin typeface="微軟正黑體" panose="020B0604030504040204" pitchFamily="34" charset="-120"/>
                  <a:ea typeface="微軟正黑體"/>
                </a:rPr>
                <a:t>▲</a:t>
              </a:r>
              <a:r>
                <a:rPr kumimoji="1" lang="en-CA" altLang="zh-TW" sz="1200" b="1" kern="0" dirty="0">
                  <a:latin typeface="微軟正黑體" panose="020B0604030504040204" pitchFamily="34" charset="-120"/>
                  <a:ea typeface="微軟正黑體"/>
                </a:rPr>
                <a:t> Partnership outside of investment</a:t>
              </a:r>
              <a:r>
                <a:rPr kumimoji="1" lang="en-US" altLang="zh-TW" sz="1200" b="1" kern="0" dirty="0">
                  <a:latin typeface="微軟正黑體" panose="020B0604030504040204" pitchFamily="34" charset="-120"/>
                  <a:ea typeface="微軟正黑體"/>
                </a:rPr>
                <a:t>: </a:t>
              </a:r>
              <a:r>
                <a:rPr kumimoji="1" lang="en-CA" altLang="zh-TW" sz="1200" kern="0" dirty="0">
                  <a:latin typeface="微軟正黑體" panose="020B0604030504040204" pitchFamily="34" charset="-120"/>
                  <a:ea typeface="微軟正黑體"/>
                </a:rPr>
                <a:t>Acquisition/Joint venture</a:t>
              </a:r>
              <a:endParaRPr kumimoji="1" lang="zh-TW" altLang="en-US" sz="1200" kern="0" dirty="0">
                <a:latin typeface="微軟正黑體" panose="020B0604030504040204" pitchFamily="34" charset="-120"/>
                <a:ea typeface="微軟正黑體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721636" y="1040155"/>
              <a:ext cx="1896641" cy="961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3360" indent="-21336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1200" kern="0" dirty="0">
                  <a:latin typeface="微軟正黑體" panose="020B0604030504040204" pitchFamily="34" charset="-120"/>
                  <a:ea typeface="微軟正黑體"/>
                </a:rPr>
                <a:t>▲</a:t>
              </a:r>
              <a:r>
                <a:rPr kumimoji="1" lang="en-CA" altLang="zh-TW" sz="1200" kern="0" dirty="0">
                  <a:latin typeface="微軟正黑體" panose="020B0604030504040204" pitchFamily="34" charset="-120"/>
                  <a:ea typeface="微軟正黑體"/>
                </a:rPr>
                <a:t>Establish an outpost in tech hubs to learn latest tech trends</a:t>
              </a:r>
            </a:p>
            <a:p>
              <a:pPr marL="213360" indent="-21336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1200" kern="0" dirty="0">
                  <a:latin typeface="微軟正黑體" panose="020B0604030504040204" pitchFamily="34" charset="-120"/>
                  <a:ea typeface="微軟正黑體"/>
                </a:rPr>
                <a:t>▲</a:t>
              </a:r>
              <a:r>
                <a:rPr kumimoji="1" lang="en-CA" altLang="zh-TW" sz="1200" kern="0" dirty="0">
                  <a:latin typeface="微軟正黑體" panose="020B0604030504040204" pitchFamily="34" charset="-120"/>
                  <a:ea typeface="微軟正黑體"/>
                </a:rPr>
                <a:t>Example: Silicon Valley, Boson, Tel Aviv, etc. 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53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solidFill>
            <a:srgbClr val="CCCC00"/>
          </a:solidFill>
        </p:spPr>
        <p:txBody>
          <a:bodyPr/>
          <a:lstStyle/>
          <a:p>
            <a:r>
              <a:rPr lang="en-US" altLang="zh-TW" dirty="0"/>
              <a:t>GOV. POLICY</a:t>
            </a:r>
            <a:r>
              <a:rPr lang="zh-TW" altLang="en-US" dirty="0"/>
              <a:t> </a:t>
            </a:r>
            <a:r>
              <a:rPr lang="en-US" altLang="zh-TW" dirty="0"/>
              <a:t>IN</a:t>
            </a:r>
            <a:r>
              <a:rPr lang="zh-TW" altLang="en-US" dirty="0"/>
              <a:t> </a:t>
            </a:r>
            <a:r>
              <a:rPr lang="en-US" altLang="zh-TW" dirty="0"/>
              <a:t>INCUBATION AND ACCELERATOR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3BA527A-1B90-4C3C-A118-BE4B06D7A82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32812" y="6155267"/>
            <a:ext cx="1219201" cy="273049"/>
          </a:xfrm>
          <a:prstGeom prst="rect">
            <a:avLst/>
          </a:prstGeom>
        </p:spPr>
        <p:txBody>
          <a:bodyPr/>
          <a:lstStyle/>
          <a:p>
            <a:pPr rtl="0"/>
            <a:fld id="{AAEAE4A8-A6E5-453E-B946-FB774B73F48C}" type="slidenum">
              <a:rPr lang="en-US" altLang="zh-TW" smtClean="0"/>
              <a:t>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2176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721" y="4763775"/>
            <a:ext cx="1555877" cy="1040527"/>
          </a:xfrm>
          <a:prstGeom prst="rect">
            <a:avLst/>
          </a:prstGeom>
        </p:spPr>
      </p:pic>
      <p:sp>
        <p:nvSpPr>
          <p:cNvPr id="15" name="內容版面配置區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latin typeface="+mj-lt"/>
              </a:rPr>
              <a:t>Value Chain Creation in Accelerator/Incubator </a:t>
            </a:r>
          </a:p>
          <a:p>
            <a:r>
              <a:rPr lang="en-US" altLang="zh-TW" dirty="0">
                <a:latin typeface="+mj-lt"/>
              </a:rPr>
              <a:t>Profit-oriented and paid service are booming.</a:t>
            </a:r>
          </a:p>
          <a:p>
            <a:endParaRPr lang="zh-TW" altLang="en-US" dirty="0">
              <a:latin typeface="+mj-lt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zh-TW" dirty="0"/>
              <a:t>3</a:t>
            </a:r>
            <a:endParaRPr kumimoji="1" lang="zh-TW" altLang="en-US" dirty="0"/>
          </a:p>
        </p:txBody>
      </p:sp>
      <p:sp>
        <p:nvSpPr>
          <p:cNvPr id="19" name="手繪多邊形 18"/>
          <p:cNvSpPr/>
          <p:nvPr/>
        </p:nvSpPr>
        <p:spPr>
          <a:xfrm rot="16200000">
            <a:off x="8504862" y="1155912"/>
            <a:ext cx="2263789" cy="3301172"/>
          </a:xfrm>
          <a:custGeom>
            <a:avLst/>
            <a:gdLst>
              <a:gd name="connsiteX0" fmla="*/ 2738983 w 2738983"/>
              <a:gd name="connsiteY0" fmla="*/ 783921 h 2160276"/>
              <a:gd name="connsiteX1" fmla="*/ 1369492 w 2738983"/>
              <a:gd name="connsiteY1" fmla="*/ 2160276 h 2160276"/>
              <a:gd name="connsiteX2" fmla="*/ 0 w 2738983"/>
              <a:gd name="connsiteY2" fmla="*/ 783921 h 2160276"/>
              <a:gd name="connsiteX3" fmla="*/ 652645 w 2738983"/>
              <a:gd name="connsiteY3" fmla="*/ 783921 h 2160276"/>
              <a:gd name="connsiteX4" fmla="*/ 652645 w 2738983"/>
              <a:gd name="connsiteY4" fmla="*/ 0 h 2160276"/>
              <a:gd name="connsiteX5" fmla="*/ 1241525 w 2738983"/>
              <a:gd name="connsiteY5" fmla="*/ 0 h 2160276"/>
              <a:gd name="connsiteX6" fmla="*/ 1215824 w 2738983"/>
              <a:gd name="connsiteY6" fmla="*/ 26766 h 2160276"/>
              <a:gd name="connsiteX7" fmla="*/ 1175985 w 2738983"/>
              <a:gd name="connsiteY7" fmla="*/ 143698 h 2160276"/>
              <a:gd name="connsiteX8" fmla="*/ 1369652 w 2738983"/>
              <a:gd name="connsiteY8" fmla="*/ 336371 h 2160276"/>
              <a:gd name="connsiteX9" fmla="*/ 1563000 w 2738983"/>
              <a:gd name="connsiteY9" fmla="*/ 143698 h 2160276"/>
              <a:gd name="connsiteX10" fmla="*/ 1523161 w 2738983"/>
              <a:gd name="connsiteY10" fmla="*/ 26766 h 2160276"/>
              <a:gd name="connsiteX11" fmla="*/ 1497459 w 2738983"/>
              <a:gd name="connsiteY11" fmla="*/ 0 h 2160276"/>
              <a:gd name="connsiteX12" fmla="*/ 2086338 w 2738983"/>
              <a:gd name="connsiteY12" fmla="*/ 0 h 2160276"/>
              <a:gd name="connsiteX13" fmla="*/ 2086338 w 2738983"/>
              <a:gd name="connsiteY13" fmla="*/ 783921 h 2160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38983" h="2160276">
                <a:moveTo>
                  <a:pt x="2738983" y="783921"/>
                </a:moveTo>
                <a:lnTo>
                  <a:pt x="1369492" y="2160276"/>
                </a:lnTo>
                <a:lnTo>
                  <a:pt x="0" y="783921"/>
                </a:lnTo>
                <a:lnTo>
                  <a:pt x="652645" y="783921"/>
                </a:lnTo>
                <a:lnTo>
                  <a:pt x="652645" y="0"/>
                </a:lnTo>
                <a:lnTo>
                  <a:pt x="1241525" y="0"/>
                </a:lnTo>
                <a:lnTo>
                  <a:pt x="1215824" y="26766"/>
                </a:lnTo>
                <a:cubicBezTo>
                  <a:pt x="1190210" y="60100"/>
                  <a:pt x="1175985" y="101183"/>
                  <a:pt x="1175985" y="143698"/>
                </a:cubicBezTo>
                <a:cubicBezTo>
                  <a:pt x="1175985" y="250066"/>
                  <a:pt x="1262735" y="336371"/>
                  <a:pt x="1369652" y="336371"/>
                </a:cubicBezTo>
                <a:cubicBezTo>
                  <a:pt x="1476569" y="336371"/>
                  <a:pt x="1563000" y="250066"/>
                  <a:pt x="1563000" y="143698"/>
                </a:cubicBezTo>
                <a:cubicBezTo>
                  <a:pt x="1563000" y="101183"/>
                  <a:pt x="1548775" y="60100"/>
                  <a:pt x="1523161" y="26766"/>
                </a:cubicBezTo>
                <a:lnTo>
                  <a:pt x="1497459" y="0"/>
                </a:lnTo>
                <a:lnTo>
                  <a:pt x="2086338" y="0"/>
                </a:lnTo>
                <a:lnTo>
                  <a:pt x="2086338" y="783921"/>
                </a:lnTo>
                <a:close/>
              </a:path>
            </a:pathLst>
          </a:custGeom>
          <a:solidFill>
            <a:srgbClr val="9ACA9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364">
              <a:defRPr/>
            </a:pPr>
            <a:endParaRPr lang="zh-TW" altLang="en-US" sz="2400" kern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20" name="手繪多邊形 19"/>
          <p:cNvSpPr>
            <a:spLocks/>
          </p:cNvSpPr>
          <p:nvPr/>
        </p:nvSpPr>
        <p:spPr bwMode="auto">
          <a:xfrm rot="5400000">
            <a:off x="5504870" y="913584"/>
            <a:ext cx="1190323" cy="3772274"/>
          </a:xfrm>
          <a:custGeom>
            <a:avLst/>
            <a:gdLst>
              <a:gd name="connsiteX0" fmla="*/ 0 w 1440185"/>
              <a:gd name="connsiteY0" fmla="*/ 1797610 h 1797610"/>
              <a:gd name="connsiteX1" fmla="*/ 0 w 1440185"/>
              <a:gd name="connsiteY1" fmla="*/ 357426 h 1797610"/>
              <a:gd name="connsiteX2" fmla="*/ 622120 w 1440185"/>
              <a:gd name="connsiteY2" fmla="*/ 357426 h 1797610"/>
              <a:gd name="connsiteX3" fmla="*/ 626193 w 1440185"/>
              <a:gd name="connsiteY3" fmla="*/ 354684 h 1797610"/>
              <a:gd name="connsiteX4" fmla="*/ 644997 w 1440185"/>
              <a:gd name="connsiteY4" fmla="*/ 309457 h 1797610"/>
              <a:gd name="connsiteX5" fmla="*/ 623648 w 1440185"/>
              <a:gd name="connsiteY5" fmla="*/ 263767 h 1797610"/>
              <a:gd name="connsiteX6" fmla="*/ 570027 w 1440185"/>
              <a:gd name="connsiteY6" fmla="*/ 149419 h 1797610"/>
              <a:gd name="connsiteX7" fmla="*/ 719968 w 1440185"/>
              <a:gd name="connsiteY7" fmla="*/ 0 h 1797610"/>
              <a:gd name="connsiteX8" fmla="*/ 870158 w 1440185"/>
              <a:gd name="connsiteY8" fmla="*/ 149419 h 1797610"/>
              <a:gd name="connsiteX9" fmla="*/ 816536 w 1440185"/>
              <a:gd name="connsiteY9" fmla="*/ 263767 h 1797610"/>
              <a:gd name="connsiteX10" fmla="*/ 795187 w 1440185"/>
              <a:gd name="connsiteY10" fmla="*/ 309457 h 1797610"/>
              <a:gd name="connsiteX11" fmla="*/ 795187 w 1440185"/>
              <a:gd name="connsiteY11" fmla="*/ 326004 h 1797610"/>
              <a:gd name="connsiteX12" fmla="*/ 798934 w 1440185"/>
              <a:gd name="connsiteY12" fmla="*/ 344457 h 1797610"/>
              <a:gd name="connsiteX13" fmla="*/ 807724 w 1440185"/>
              <a:gd name="connsiteY13" fmla="*/ 357426 h 1797610"/>
              <a:gd name="connsiteX14" fmla="*/ 1440185 w 1440185"/>
              <a:gd name="connsiteY14" fmla="*/ 357426 h 1797610"/>
              <a:gd name="connsiteX15" fmla="*/ 1440185 w 1440185"/>
              <a:gd name="connsiteY15" fmla="*/ 1797610 h 1797610"/>
              <a:gd name="connsiteX16" fmla="*/ 852219 w 1440185"/>
              <a:gd name="connsiteY16" fmla="*/ 1797610 h 1797610"/>
              <a:gd name="connsiteX17" fmla="*/ 873761 w 1440185"/>
              <a:gd name="connsiteY17" fmla="*/ 1775176 h 1797610"/>
              <a:gd name="connsiteX18" fmla="*/ 913600 w 1440185"/>
              <a:gd name="connsiteY18" fmla="*/ 1658243 h 1797610"/>
              <a:gd name="connsiteX19" fmla="*/ 719933 w 1440185"/>
              <a:gd name="connsiteY19" fmla="*/ 1465570 h 1797610"/>
              <a:gd name="connsiteX20" fmla="*/ 526585 w 1440185"/>
              <a:gd name="connsiteY20" fmla="*/ 1658243 h 1797610"/>
              <a:gd name="connsiteX21" fmla="*/ 566424 w 1440185"/>
              <a:gd name="connsiteY21" fmla="*/ 1775176 h 1797610"/>
              <a:gd name="connsiteX22" fmla="*/ 587966 w 1440185"/>
              <a:gd name="connsiteY22" fmla="*/ 1797610 h 179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40185" h="1797610">
                <a:moveTo>
                  <a:pt x="0" y="1797610"/>
                </a:moveTo>
                <a:lnTo>
                  <a:pt x="0" y="357426"/>
                </a:lnTo>
                <a:lnTo>
                  <a:pt x="622120" y="357426"/>
                </a:lnTo>
                <a:lnTo>
                  <a:pt x="626193" y="354684"/>
                </a:lnTo>
                <a:cubicBezTo>
                  <a:pt x="637798" y="343107"/>
                  <a:pt x="644997" y="327115"/>
                  <a:pt x="644997" y="309457"/>
                </a:cubicBezTo>
                <a:cubicBezTo>
                  <a:pt x="644997" y="291922"/>
                  <a:pt x="637053" y="275128"/>
                  <a:pt x="623648" y="263767"/>
                </a:cubicBezTo>
                <a:cubicBezTo>
                  <a:pt x="589638" y="235365"/>
                  <a:pt x="570027" y="193380"/>
                  <a:pt x="570027" y="149419"/>
                </a:cubicBezTo>
                <a:cubicBezTo>
                  <a:pt x="570027" y="66930"/>
                  <a:pt x="637053" y="0"/>
                  <a:pt x="719968" y="0"/>
                </a:cubicBezTo>
                <a:cubicBezTo>
                  <a:pt x="802883" y="0"/>
                  <a:pt x="870158" y="66930"/>
                  <a:pt x="870158" y="149419"/>
                </a:cubicBezTo>
                <a:cubicBezTo>
                  <a:pt x="870158" y="193380"/>
                  <a:pt x="850546" y="235365"/>
                  <a:pt x="816536" y="263767"/>
                </a:cubicBezTo>
                <a:cubicBezTo>
                  <a:pt x="802883" y="275128"/>
                  <a:pt x="795187" y="291922"/>
                  <a:pt x="795187" y="309457"/>
                </a:cubicBezTo>
                <a:lnTo>
                  <a:pt x="795187" y="326004"/>
                </a:lnTo>
                <a:cubicBezTo>
                  <a:pt x="795187" y="332549"/>
                  <a:pt x="796521" y="338785"/>
                  <a:pt x="798934" y="344457"/>
                </a:cubicBezTo>
                <a:lnTo>
                  <a:pt x="807724" y="357426"/>
                </a:lnTo>
                <a:lnTo>
                  <a:pt x="1440185" y="357426"/>
                </a:lnTo>
                <a:lnTo>
                  <a:pt x="1440185" y="1797610"/>
                </a:lnTo>
                <a:lnTo>
                  <a:pt x="852219" y="1797610"/>
                </a:lnTo>
                <a:lnTo>
                  <a:pt x="873761" y="1775176"/>
                </a:lnTo>
                <a:cubicBezTo>
                  <a:pt x="899375" y="1741841"/>
                  <a:pt x="913600" y="1700759"/>
                  <a:pt x="913600" y="1658243"/>
                </a:cubicBezTo>
                <a:cubicBezTo>
                  <a:pt x="913600" y="1551875"/>
                  <a:pt x="826850" y="1465570"/>
                  <a:pt x="719933" y="1465570"/>
                </a:cubicBezTo>
                <a:cubicBezTo>
                  <a:pt x="613015" y="1465570"/>
                  <a:pt x="526585" y="1551875"/>
                  <a:pt x="526585" y="1658243"/>
                </a:cubicBezTo>
                <a:cubicBezTo>
                  <a:pt x="526585" y="1700759"/>
                  <a:pt x="540810" y="1741841"/>
                  <a:pt x="566424" y="1775176"/>
                </a:cubicBezTo>
                <a:lnTo>
                  <a:pt x="587966" y="179761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defTabSz="914364">
              <a:defRPr/>
            </a:pPr>
            <a:endParaRPr lang="zh-TW" altLang="en-US" sz="1600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21" name="手繪多邊形 20"/>
          <p:cNvSpPr>
            <a:spLocks/>
          </p:cNvSpPr>
          <p:nvPr/>
        </p:nvSpPr>
        <p:spPr bwMode="auto">
          <a:xfrm rot="5400000">
            <a:off x="7249617" y="1591070"/>
            <a:ext cx="1190323" cy="2430860"/>
          </a:xfrm>
          <a:custGeom>
            <a:avLst/>
            <a:gdLst>
              <a:gd name="connsiteX0" fmla="*/ 0 w 1440185"/>
              <a:gd name="connsiteY0" fmla="*/ 1792828 h 1792828"/>
              <a:gd name="connsiteX1" fmla="*/ 0 w 1440185"/>
              <a:gd name="connsiteY1" fmla="*/ 352644 h 1792828"/>
              <a:gd name="connsiteX2" fmla="*/ 627573 w 1440185"/>
              <a:gd name="connsiteY2" fmla="*/ 352644 h 1792828"/>
              <a:gd name="connsiteX3" fmla="*/ 639947 w 1440185"/>
              <a:gd name="connsiteY3" fmla="*/ 334351 h 1792828"/>
              <a:gd name="connsiteX4" fmla="*/ 644997 w 1440185"/>
              <a:gd name="connsiteY4" fmla="*/ 309457 h 1792828"/>
              <a:gd name="connsiteX5" fmla="*/ 623648 w 1440185"/>
              <a:gd name="connsiteY5" fmla="*/ 263767 h 1792828"/>
              <a:gd name="connsiteX6" fmla="*/ 570027 w 1440185"/>
              <a:gd name="connsiteY6" fmla="*/ 149419 h 1792828"/>
              <a:gd name="connsiteX7" fmla="*/ 719968 w 1440185"/>
              <a:gd name="connsiteY7" fmla="*/ 0 h 1792828"/>
              <a:gd name="connsiteX8" fmla="*/ 870158 w 1440185"/>
              <a:gd name="connsiteY8" fmla="*/ 149419 h 1792828"/>
              <a:gd name="connsiteX9" fmla="*/ 816536 w 1440185"/>
              <a:gd name="connsiteY9" fmla="*/ 263767 h 1792828"/>
              <a:gd name="connsiteX10" fmla="*/ 795187 w 1440185"/>
              <a:gd name="connsiteY10" fmla="*/ 309457 h 1792828"/>
              <a:gd name="connsiteX11" fmla="*/ 795187 w 1440185"/>
              <a:gd name="connsiteY11" fmla="*/ 326004 h 1792828"/>
              <a:gd name="connsiteX12" fmla="*/ 798934 w 1440185"/>
              <a:gd name="connsiteY12" fmla="*/ 344457 h 1792828"/>
              <a:gd name="connsiteX13" fmla="*/ 804483 w 1440185"/>
              <a:gd name="connsiteY13" fmla="*/ 352644 h 1792828"/>
              <a:gd name="connsiteX14" fmla="*/ 1440185 w 1440185"/>
              <a:gd name="connsiteY14" fmla="*/ 352644 h 1792828"/>
              <a:gd name="connsiteX15" fmla="*/ 1440185 w 1440185"/>
              <a:gd name="connsiteY15" fmla="*/ 1792828 h 1792828"/>
              <a:gd name="connsiteX16" fmla="*/ 843664 w 1440185"/>
              <a:gd name="connsiteY16" fmla="*/ 1792828 h 1792828"/>
              <a:gd name="connsiteX17" fmla="*/ 844456 w 1440185"/>
              <a:gd name="connsiteY17" fmla="*/ 1791798 h 1792828"/>
              <a:gd name="connsiteX18" fmla="*/ 913600 w 1440185"/>
              <a:gd name="connsiteY18" fmla="*/ 1644347 h 1792828"/>
              <a:gd name="connsiteX19" fmla="*/ 719933 w 1440185"/>
              <a:gd name="connsiteY19" fmla="*/ 1451674 h 1792828"/>
              <a:gd name="connsiteX20" fmla="*/ 526585 w 1440185"/>
              <a:gd name="connsiteY20" fmla="*/ 1644347 h 1792828"/>
              <a:gd name="connsiteX21" fmla="*/ 595729 w 1440185"/>
              <a:gd name="connsiteY21" fmla="*/ 1791798 h 1792828"/>
              <a:gd name="connsiteX22" fmla="*/ 596517 w 1440185"/>
              <a:gd name="connsiteY22" fmla="*/ 1792828 h 179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40185" h="1792828">
                <a:moveTo>
                  <a:pt x="0" y="1792828"/>
                </a:moveTo>
                <a:lnTo>
                  <a:pt x="0" y="352644"/>
                </a:lnTo>
                <a:lnTo>
                  <a:pt x="627573" y="352644"/>
                </a:lnTo>
                <a:lnTo>
                  <a:pt x="639947" y="334351"/>
                </a:lnTo>
                <a:cubicBezTo>
                  <a:pt x="643198" y="326699"/>
                  <a:pt x="644997" y="318286"/>
                  <a:pt x="644997" y="309457"/>
                </a:cubicBezTo>
                <a:cubicBezTo>
                  <a:pt x="644997" y="291922"/>
                  <a:pt x="637053" y="275128"/>
                  <a:pt x="623648" y="263767"/>
                </a:cubicBezTo>
                <a:cubicBezTo>
                  <a:pt x="589638" y="235365"/>
                  <a:pt x="570027" y="193380"/>
                  <a:pt x="570027" y="149419"/>
                </a:cubicBezTo>
                <a:cubicBezTo>
                  <a:pt x="570027" y="66930"/>
                  <a:pt x="637053" y="0"/>
                  <a:pt x="719968" y="0"/>
                </a:cubicBezTo>
                <a:cubicBezTo>
                  <a:pt x="802883" y="0"/>
                  <a:pt x="870158" y="66930"/>
                  <a:pt x="870158" y="149419"/>
                </a:cubicBezTo>
                <a:cubicBezTo>
                  <a:pt x="870158" y="193380"/>
                  <a:pt x="850546" y="235365"/>
                  <a:pt x="816536" y="263767"/>
                </a:cubicBezTo>
                <a:cubicBezTo>
                  <a:pt x="802883" y="275128"/>
                  <a:pt x="795187" y="291922"/>
                  <a:pt x="795187" y="309457"/>
                </a:cubicBezTo>
                <a:lnTo>
                  <a:pt x="795187" y="326004"/>
                </a:lnTo>
                <a:cubicBezTo>
                  <a:pt x="795187" y="332549"/>
                  <a:pt x="796521" y="338785"/>
                  <a:pt x="798934" y="344457"/>
                </a:cubicBezTo>
                <a:lnTo>
                  <a:pt x="804483" y="352644"/>
                </a:lnTo>
                <a:lnTo>
                  <a:pt x="1440185" y="352644"/>
                </a:lnTo>
                <a:lnTo>
                  <a:pt x="1440185" y="1792828"/>
                </a:lnTo>
                <a:lnTo>
                  <a:pt x="843664" y="1792828"/>
                </a:lnTo>
                <a:lnTo>
                  <a:pt x="844456" y="1791798"/>
                </a:lnTo>
                <a:cubicBezTo>
                  <a:pt x="888311" y="1755174"/>
                  <a:pt x="913600" y="1701035"/>
                  <a:pt x="913600" y="1644347"/>
                </a:cubicBezTo>
                <a:cubicBezTo>
                  <a:pt x="913600" y="1537979"/>
                  <a:pt x="826850" y="1451674"/>
                  <a:pt x="719933" y="1451674"/>
                </a:cubicBezTo>
                <a:cubicBezTo>
                  <a:pt x="613015" y="1451674"/>
                  <a:pt x="526585" y="1537979"/>
                  <a:pt x="526585" y="1644347"/>
                </a:cubicBezTo>
                <a:cubicBezTo>
                  <a:pt x="526585" y="1701035"/>
                  <a:pt x="551874" y="1755174"/>
                  <a:pt x="595729" y="1791798"/>
                </a:cubicBezTo>
                <a:lnTo>
                  <a:pt x="596517" y="1792828"/>
                </a:lnTo>
                <a:close/>
              </a:path>
            </a:pathLst>
          </a:custGeom>
          <a:solidFill>
            <a:srgbClr val="FF614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defTabSz="914364">
              <a:defRPr/>
            </a:pPr>
            <a:endParaRPr lang="zh-TW" altLang="en-US" sz="1600" kern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6538702" y="2420888"/>
            <a:ext cx="2327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u="sng" dirty="0">
                <a:ea typeface="微軟正黑體" panose="020B0604030504040204" pitchFamily="34" charset="-120"/>
                <a:cs typeface="Arial" panose="020B0604020202020204" pitchFamily="34" charset="0"/>
              </a:rPr>
              <a:t>Professional Assistance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8820231" y="2420888"/>
            <a:ext cx="202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u="sng" dirty="0">
                <a:ea typeface="微軟正黑體" panose="020B0604030504040204" pitchFamily="34" charset="-120"/>
                <a:cs typeface="Arial" panose="020B0604020202020204" pitchFamily="34" charset="0"/>
              </a:rPr>
              <a:t>Commercialize Service</a:t>
            </a:r>
            <a:endParaRPr lang="zh-TW" altLang="en-US" b="1" u="sng" dirty="0"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手繪多邊形 27"/>
          <p:cNvSpPr/>
          <p:nvPr/>
        </p:nvSpPr>
        <p:spPr>
          <a:xfrm>
            <a:off x="873537" y="2211338"/>
            <a:ext cx="3041507" cy="1190322"/>
          </a:xfrm>
          <a:custGeom>
            <a:avLst/>
            <a:gdLst>
              <a:gd name="connsiteX0" fmla="*/ 0 w 1788496"/>
              <a:gd name="connsiteY0" fmla="*/ 0 h 1440184"/>
              <a:gd name="connsiteX1" fmla="*/ 1440184 w 1788496"/>
              <a:gd name="connsiteY1" fmla="*/ 0 h 1440184"/>
              <a:gd name="connsiteX2" fmla="*/ 1440184 w 1788496"/>
              <a:gd name="connsiteY2" fmla="*/ 630503 h 1440184"/>
              <a:gd name="connsiteX3" fmla="*/ 1454145 w 1788496"/>
              <a:gd name="connsiteY3" fmla="*/ 639947 h 1440184"/>
              <a:gd name="connsiteX4" fmla="*/ 1479039 w 1788496"/>
              <a:gd name="connsiteY4" fmla="*/ 644997 h 1440184"/>
              <a:gd name="connsiteX5" fmla="*/ 1524729 w 1788496"/>
              <a:gd name="connsiteY5" fmla="*/ 623648 h 1440184"/>
              <a:gd name="connsiteX6" fmla="*/ 1639077 w 1788496"/>
              <a:gd name="connsiteY6" fmla="*/ 570026 h 1440184"/>
              <a:gd name="connsiteX7" fmla="*/ 1788496 w 1788496"/>
              <a:gd name="connsiteY7" fmla="*/ 719968 h 1440184"/>
              <a:gd name="connsiteX8" fmla="*/ 1639077 w 1788496"/>
              <a:gd name="connsiteY8" fmla="*/ 870157 h 1440184"/>
              <a:gd name="connsiteX9" fmla="*/ 1524729 w 1788496"/>
              <a:gd name="connsiteY9" fmla="*/ 816536 h 1440184"/>
              <a:gd name="connsiteX10" fmla="*/ 1479039 w 1788496"/>
              <a:gd name="connsiteY10" fmla="*/ 795186 h 1440184"/>
              <a:gd name="connsiteX11" fmla="*/ 1462492 w 1788496"/>
              <a:gd name="connsiteY11" fmla="*/ 795186 h 1440184"/>
              <a:gd name="connsiteX12" fmla="*/ 1444038 w 1788496"/>
              <a:gd name="connsiteY12" fmla="*/ 798933 h 1440184"/>
              <a:gd name="connsiteX13" fmla="*/ 1440184 w 1788496"/>
              <a:gd name="connsiteY13" fmla="*/ 801546 h 1440184"/>
              <a:gd name="connsiteX14" fmla="*/ 1440184 w 1788496"/>
              <a:gd name="connsiteY14" fmla="*/ 1440184 h 1440184"/>
              <a:gd name="connsiteX15" fmla="*/ 0 w 1788496"/>
              <a:gd name="connsiteY15" fmla="*/ 1440184 h 1440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88496" h="1440184">
                <a:moveTo>
                  <a:pt x="0" y="0"/>
                </a:moveTo>
                <a:lnTo>
                  <a:pt x="1440184" y="0"/>
                </a:lnTo>
                <a:lnTo>
                  <a:pt x="1440184" y="630503"/>
                </a:lnTo>
                <a:lnTo>
                  <a:pt x="1454145" y="639947"/>
                </a:lnTo>
                <a:cubicBezTo>
                  <a:pt x="1461797" y="643197"/>
                  <a:pt x="1470210" y="644997"/>
                  <a:pt x="1479039" y="644997"/>
                </a:cubicBezTo>
                <a:cubicBezTo>
                  <a:pt x="1496574" y="644997"/>
                  <a:pt x="1513368" y="637053"/>
                  <a:pt x="1524729" y="623648"/>
                </a:cubicBezTo>
                <a:cubicBezTo>
                  <a:pt x="1553131" y="589638"/>
                  <a:pt x="1595116" y="570026"/>
                  <a:pt x="1639077" y="570026"/>
                </a:cubicBezTo>
                <a:cubicBezTo>
                  <a:pt x="1721566" y="570026"/>
                  <a:pt x="1788496" y="637053"/>
                  <a:pt x="1788496" y="719968"/>
                </a:cubicBezTo>
                <a:cubicBezTo>
                  <a:pt x="1788496" y="802882"/>
                  <a:pt x="1721566" y="870157"/>
                  <a:pt x="1639077" y="870157"/>
                </a:cubicBezTo>
                <a:cubicBezTo>
                  <a:pt x="1595116" y="870157"/>
                  <a:pt x="1553131" y="850546"/>
                  <a:pt x="1524729" y="816536"/>
                </a:cubicBezTo>
                <a:cubicBezTo>
                  <a:pt x="1513368" y="802882"/>
                  <a:pt x="1496574" y="795186"/>
                  <a:pt x="1479039" y="795186"/>
                </a:cubicBezTo>
                <a:lnTo>
                  <a:pt x="1462492" y="795186"/>
                </a:lnTo>
                <a:cubicBezTo>
                  <a:pt x="1455947" y="795186"/>
                  <a:pt x="1449711" y="796521"/>
                  <a:pt x="1444038" y="798933"/>
                </a:cubicBezTo>
                <a:lnTo>
                  <a:pt x="1440184" y="801546"/>
                </a:lnTo>
                <a:lnTo>
                  <a:pt x="1440184" y="1440184"/>
                </a:lnTo>
                <a:lnTo>
                  <a:pt x="0" y="1440184"/>
                </a:lnTo>
                <a:close/>
              </a:path>
            </a:pathLst>
          </a:custGeom>
          <a:solidFill>
            <a:srgbClr val="6BCBC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364">
              <a:defRPr/>
            </a:pPr>
            <a:endParaRPr lang="zh-TW" altLang="en-US" sz="1600" kern="0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995872" y="2547420"/>
            <a:ext cx="1787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u="sng" dirty="0">
                <a:ea typeface="微軟正黑體" panose="020B0604030504040204" pitchFamily="34" charset="-120"/>
                <a:cs typeface="Arial" panose="020B0604020202020204" pitchFamily="34" charset="0"/>
              </a:rPr>
              <a:t>Multi-Spaces</a:t>
            </a:r>
            <a:endParaRPr lang="zh-TW" altLang="en-US" b="1" u="sng" dirty="0"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手繪多邊形 29"/>
          <p:cNvSpPr>
            <a:spLocks/>
          </p:cNvSpPr>
          <p:nvPr/>
        </p:nvSpPr>
        <p:spPr bwMode="auto">
          <a:xfrm rot="5400000">
            <a:off x="3511773" y="1557096"/>
            <a:ext cx="1190323" cy="2498803"/>
          </a:xfrm>
          <a:custGeom>
            <a:avLst/>
            <a:gdLst>
              <a:gd name="connsiteX0" fmla="*/ 0 w 1440185"/>
              <a:gd name="connsiteY0" fmla="*/ 1797610 h 1797610"/>
              <a:gd name="connsiteX1" fmla="*/ 0 w 1440185"/>
              <a:gd name="connsiteY1" fmla="*/ 357426 h 1797610"/>
              <a:gd name="connsiteX2" fmla="*/ 622120 w 1440185"/>
              <a:gd name="connsiteY2" fmla="*/ 357426 h 1797610"/>
              <a:gd name="connsiteX3" fmla="*/ 626193 w 1440185"/>
              <a:gd name="connsiteY3" fmla="*/ 354684 h 1797610"/>
              <a:gd name="connsiteX4" fmla="*/ 644997 w 1440185"/>
              <a:gd name="connsiteY4" fmla="*/ 309457 h 1797610"/>
              <a:gd name="connsiteX5" fmla="*/ 623648 w 1440185"/>
              <a:gd name="connsiteY5" fmla="*/ 263767 h 1797610"/>
              <a:gd name="connsiteX6" fmla="*/ 570027 w 1440185"/>
              <a:gd name="connsiteY6" fmla="*/ 149419 h 1797610"/>
              <a:gd name="connsiteX7" fmla="*/ 719968 w 1440185"/>
              <a:gd name="connsiteY7" fmla="*/ 0 h 1797610"/>
              <a:gd name="connsiteX8" fmla="*/ 870158 w 1440185"/>
              <a:gd name="connsiteY8" fmla="*/ 149419 h 1797610"/>
              <a:gd name="connsiteX9" fmla="*/ 816536 w 1440185"/>
              <a:gd name="connsiteY9" fmla="*/ 263767 h 1797610"/>
              <a:gd name="connsiteX10" fmla="*/ 795187 w 1440185"/>
              <a:gd name="connsiteY10" fmla="*/ 309457 h 1797610"/>
              <a:gd name="connsiteX11" fmla="*/ 795187 w 1440185"/>
              <a:gd name="connsiteY11" fmla="*/ 326004 h 1797610"/>
              <a:gd name="connsiteX12" fmla="*/ 798934 w 1440185"/>
              <a:gd name="connsiteY12" fmla="*/ 344457 h 1797610"/>
              <a:gd name="connsiteX13" fmla="*/ 807724 w 1440185"/>
              <a:gd name="connsiteY13" fmla="*/ 357426 h 1797610"/>
              <a:gd name="connsiteX14" fmla="*/ 1440185 w 1440185"/>
              <a:gd name="connsiteY14" fmla="*/ 357426 h 1797610"/>
              <a:gd name="connsiteX15" fmla="*/ 1440185 w 1440185"/>
              <a:gd name="connsiteY15" fmla="*/ 1797610 h 1797610"/>
              <a:gd name="connsiteX16" fmla="*/ 852219 w 1440185"/>
              <a:gd name="connsiteY16" fmla="*/ 1797610 h 1797610"/>
              <a:gd name="connsiteX17" fmla="*/ 873761 w 1440185"/>
              <a:gd name="connsiteY17" fmla="*/ 1775176 h 1797610"/>
              <a:gd name="connsiteX18" fmla="*/ 913600 w 1440185"/>
              <a:gd name="connsiteY18" fmla="*/ 1658243 h 1797610"/>
              <a:gd name="connsiteX19" fmla="*/ 719933 w 1440185"/>
              <a:gd name="connsiteY19" fmla="*/ 1465570 h 1797610"/>
              <a:gd name="connsiteX20" fmla="*/ 526585 w 1440185"/>
              <a:gd name="connsiteY20" fmla="*/ 1658243 h 1797610"/>
              <a:gd name="connsiteX21" fmla="*/ 566424 w 1440185"/>
              <a:gd name="connsiteY21" fmla="*/ 1775176 h 1797610"/>
              <a:gd name="connsiteX22" fmla="*/ 587966 w 1440185"/>
              <a:gd name="connsiteY22" fmla="*/ 1797610 h 179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40185" h="1797610">
                <a:moveTo>
                  <a:pt x="0" y="1797610"/>
                </a:moveTo>
                <a:lnTo>
                  <a:pt x="0" y="357426"/>
                </a:lnTo>
                <a:lnTo>
                  <a:pt x="622120" y="357426"/>
                </a:lnTo>
                <a:lnTo>
                  <a:pt x="626193" y="354684"/>
                </a:lnTo>
                <a:cubicBezTo>
                  <a:pt x="637798" y="343107"/>
                  <a:pt x="644997" y="327115"/>
                  <a:pt x="644997" y="309457"/>
                </a:cubicBezTo>
                <a:cubicBezTo>
                  <a:pt x="644997" y="291922"/>
                  <a:pt x="637053" y="275128"/>
                  <a:pt x="623648" y="263767"/>
                </a:cubicBezTo>
                <a:cubicBezTo>
                  <a:pt x="589638" y="235365"/>
                  <a:pt x="570027" y="193380"/>
                  <a:pt x="570027" y="149419"/>
                </a:cubicBezTo>
                <a:cubicBezTo>
                  <a:pt x="570027" y="66930"/>
                  <a:pt x="637053" y="0"/>
                  <a:pt x="719968" y="0"/>
                </a:cubicBezTo>
                <a:cubicBezTo>
                  <a:pt x="802883" y="0"/>
                  <a:pt x="870158" y="66930"/>
                  <a:pt x="870158" y="149419"/>
                </a:cubicBezTo>
                <a:cubicBezTo>
                  <a:pt x="870158" y="193380"/>
                  <a:pt x="850546" y="235365"/>
                  <a:pt x="816536" y="263767"/>
                </a:cubicBezTo>
                <a:cubicBezTo>
                  <a:pt x="802883" y="275128"/>
                  <a:pt x="795187" y="291922"/>
                  <a:pt x="795187" y="309457"/>
                </a:cubicBezTo>
                <a:lnTo>
                  <a:pt x="795187" y="326004"/>
                </a:lnTo>
                <a:cubicBezTo>
                  <a:pt x="795187" y="332549"/>
                  <a:pt x="796521" y="338785"/>
                  <a:pt x="798934" y="344457"/>
                </a:cubicBezTo>
                <a:lnTo>
                  <a:pt x="807724" y="357426"/>
                </a:lnTo>
                <a:lnTo>
                  <a:pt x="1440185" y="357426"/>
                </a:lnTo>
                <a:lnTo>
                  <a:pt x="1440185" y="1797610"/>
                </a:lnTo>
                <a:lnTo>
                  <a:pt x="852219" y="1797610"/>
                </a:lnTo>
                <a:lnTo>
                  <a:pt x="873761" y="1775176"/>
                </a:lnTo>
                <a:cubicBezTo>
                  <a:pt x="899375" y="1741841"/>
                  <a:pt x="913600" y="1700759"/>
                  <a:pt x="913600" y="1658243"/>
                </a:cubicBezTo>
                <a:cubicBezTo>
                  <a:pt x="913600" y="1551875"/>
                  <a:pt x="826850" y="1465570"/>
                  <a:pt x="719933" y="1465570"/>
                </a:cubicBezTo>
                <a:cubicBezTo>
                  <a:pt x="613015" y="1465570"/>
                  <a:pt x="526585" y="1551875"/>
                  <a:pt x="526585" y="1658243"/>
                </a:cubicBezTo>
                <a:cubicBezTo>
                  <a:pt x="526585" y="1700759"/>
                  <a:pt x="540810" y="1741841"/>
                  <a:pt x="566424" y="1775176"/>
                </a:cubicBezTo>
                <a:lnTo>
                  <a:pt x="587966" y="1797610"/>
                </a:lnTo>
                <a:close/>
              </a:path>
            </a:pathLst>
          </a:custGeom>
          <a:solidFill>
            <a:srgbClr val="F5C63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defTabSz="914364">
              <a:defRPr/>
            </a:pPr>
            <a:endParaRPr lang="zh-TW" altLang="en-US" sz="1600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3137195" y="2440007"/>
            <a:ext cx="1740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u="sng" dirty="0">
                <a:ea typeface="微軟正黑體" panose="020B0604030504040204" pitchFamily="34" charset="-120"/>
                <a:cs typeface="Arial" panose="020B0604020202020204" pitchFamily="34" charset="0"/>
              </a:rPr>
              <a:t>Funding Service</a:t>
            </a:r>
            <a:endParaRPr lang="zh-TW" altLang="en-US" b="1" u="sng" dirty="0"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73913" y="3962708"/>
            <a:ext cx="2517301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b="1" dirty="0">
                <a:solidFill>
                  <a:srgbClr val="C00000"/>
                </a:solidFill>
                <a:ea typeface="微軟正黑體" panose="020B0604030504040204" pitchFamily="34" charset="-120"/>
              </a:rPr>
              <a:t>Working spaces</a:t>
            </a:r>
            <a:endParaRPr lang="zh-TW" altLang="en-US" sz="1600" b="1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2928279" y="3724246"/>
            <a:ext cx="2021437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b="1" dirty="0">
                <a:solidFill>
                  <a:srgbClr val="C00000"/>
                </a:solidFill>
                <a:ea typeface="微軟正黑體" panose="020B0604030504040204" pitchFamily="34" charset="-120"/>
              </a:rPr>
              <a:t>Financial industry</a:t>
            </a:r>
            <a:r>
              <a:rPr lang="en-US" altLang="zh-TW" sz="1400" b="1" dirty="0">
                <a:solidFill>
                  <a:srgbClr val="C00000"/>
                </a:solidFill>
                <a:ea typeface="微軟正黑體" panose="020B0604030504040204" pitchFamily="34" charset="-120"/>
              </a:rPr>
              <a:t>,</a:t>
            </a:r>
            <a:r>
              <a:rPr lang="en-US" altLang="zh-TW" sz="1400" b="1" dirty="0">
                <a:solidFill>
                  <a:prstClr val="black"/>
                </a:solidFill>
                <a:ea typeface="微軟正黑體" panose="020B0604030504040204" pitchFamily="34" charset="-120"/>
              </a:rPr>
              <a:t> such as angel</a:t>
            </a:r>
            <a:endParaRPr lang="zh-TW" altLang="en-US" sz="1400" b="1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4941980" y="3717032"/>
            <a:ext cx="1716064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b="1" dirty="0">
                <a:solidFill>
                  <a:srgbClr val="C00000"/>
                </a:solidFill>
                <a:ea typeface="微軟正黑體" panose="020B0604030504040204" pitchFamily="34" charset="-120"/>
              </a:rPr>
              <a:t>Network</a:t>
            </a:r>
            <a:r>
              <a:rPr lang="en-US" altLang="zh-TW" sz="1400" b="1" dirty="0">
                <a:solidFill>
                  <a:prstClr val="black"/>
                </a:solidFill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ea typeface="微軟正黑體" panose="020B0604030504040204" pitchFamily="34" charset="-120"/>
              </a:rPr>
              <a:t>with entrepreneurships and global market </a:t>
            </a:r>
            <a:endParaRPr lang="zh-TW" altLang="en-US" sz="1400" b="1" dirty="0">
              <a:ea typeface="微軟正黑體" panose="020B0604030504040204" pitchFamily="34" charset="-12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6621227" y="3724222"/>
            <a:ext cx="1971090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b="1" dirty="0">
                <a:solidFill>
                  <a:srgbClr val="C00000"/>
                </a:solidFill>
                <a:ea typeface="微軟正黑體" panose="020B0604030504040204" pitchFamily="34" charset="-120"/>
              </a:rPr>
              <a:t>Service providers </a:t>
            </a:r>
            <a:r>
              <a:rPr lang="en-US" altLang="zh-TW" sz="1400" b="1" dirty="0">
                <a:ea typeface="微軟正黑體" panose="020B0604030504040204" pitchFamily="34" charset="-120"/>
              </a:rPr>
              <a:t>that help strengthen entrepreneurships</a:t>
            </a:r>
            <a:endParaRPr lang="zh-TW" altLang="en-US" sz="1400" b="1" dirty="0">
              <a:ea typeface="微軟正黑體" panose="020B0604030504040204" pitchFamily="34" charset="-12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8595413" y="3747205"/>
            <a:ext cx="2888362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b="1" dirty="0">
                <a:solidFill>
                  <a:srgbClr val="C00000"/>
                </a:solidFill>
                <a:ea typeface="微軟正黑體" panose="020B0604030504040204" pitchFamily="34" charset="-120"/>
              </a:rPr>
              <a:t>Market test, Sales channel</a:t>
            </a:r>
          </a:p>
          <a:p>
            <a:r>
              <a:rPr lang="en-US" altLang="zh-TW" sz="1400" b="1" dirty="0">
                <a:ea typeface="微軟正黑體" panose="020B0604030504040204" pitchFamily="34" charset="-120"/>
              </a:rPr>
              <a:t>Focusing on empirical studies about entrepreneurship products.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40" y="5605796"/>
            <a:ext cx="832249" cy="40578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102" y="5586456"/>
            <a:ext cx="861841" cy="39162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487" y="6162623"/>
            <a:ext cx="1512378" cy="53522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49" y="4879467"/>
            <a:ext cx="1208532" cy="521227"/>
          </a:xfrm>
          <a:prstGeom prst="rect">
            <a:avLst/>
          </a:prstGeom>
        </p:spPr>
      </p:pic>
      <p:grpSp>
        <p:nvGrpSpPr>
          <p:cNvPr id="45" name="群組 44"/>
          <p:cNvGrpSpPr/>
          <p:nvPr/>
        </p:nvGrpSpPr>
        <p:grpSpPr>
          <a:xfrm>
            <a:off x="2921592" y="5558879"/>
            <a:ext cx="1834436" cy="943223"/>
            <a:chOff x="2372621" y="2600194"/>
            <a:chExt cx="1416040" cy="715575"/>
          </a:xfrm>
        </p:grpSpPr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219" y="2936218"/>
              <a:ext cx="608322" cy="37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621" y="2600194"/>
              <a:ext cx="1416040" cy="338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559" y="2931223"/>
              <a:ext cx="671824" cy="335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8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721" y="5717511"/>
            <a:ext cx="1695124" cy="44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14" y="5947259"/>
            <a:ext cx="1468595" cy="80912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368" y="4526542"/>
            <a:ext cx="1720709" cy="805333"/>
          </a:xfrm>
          <a:prstGeom prst="rect">
            <a:avLst/>
          </a:prstGeom>
        </p:spPr>
      </p:pic>
      <p:sp>
        <p:nvSpPr>
          <p:cNvPr id="22" name="文字方塊 21"/>
          <p:cNvSpPr txBox="1"/>
          <p:nvPr/>
        </p:nvSpPr>
        <p:spPr>
          <a:xfrm>
            <a:off x="4615766" y="2458770"/>
            <a:ext cx="2500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u="sng" dirty="0">
                <a:ea typeface="微軟正黑體" panose="020B0604030504040204" pitchFamily="34" charset="-120"/>
                <a:cs typeface="Arial" panose="020B0604020202020204" pitchFamily="34" charset="0"/>
              </a:rPr>
              <a:t>International Marketing</a:t>
            </a:r>
            <a:endParaRPr lang="zh-TW" altLang="en-US" b="1" u="sng" dirty="0"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33" name="群組 32"/>
          <p:cNvGrpSpPr/>
          <p:nvPr/>
        </p:nvGrpSpPr>
        <p:grpSpPr>
          <a:xfrm>
            <a:off x="941519" y="5389266"/>
            <a:ext cx="1364983" cy="773357"/>
            <a:chOff x="669925" y="2757208"/>
            <a:chExt cx="1092467" cy="590550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925" y="2765934"/>
              <a:ext cx="596023" cy="573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942" y="2757208"/>
              <a:ext cx="55245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圖片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21" y="4465434"/>
            <a:ext cx="1545071" cy="98816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36508" y="4893791"/>
            <a:ext cx="1167479" cy="102945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36507" y="5953758"/>
            <a:ext cx="1238710" cy="71464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09721" y="6227624"/>
            <a:ext cx="1642699" cy="386132"/>
          </a:xfrm>
          <a:prstGeom prst="rect">
            <a:avLst/>
          </a:prstGeom>
        </p:spPr>
      </p:pic>
      <p:sp>
        <p:nvSpPr>
          <p:cNvPr id="16" name="標題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GLOBAL</a:t>
            </a:r>
            <a:r>
              <a:rPr lang="zh-TW" altLang="en-US" dirty="0"/>
              <a:t> </a:t>
            </a:r>
            <a:r>
              <a:rPr lang="en-US" altLang="zh-TW" dirty="0"/>
              <a:t>TREND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3779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595614" y="1913947"/>
            <a:ext cx="2912549" cy="1755028"/>
            <a:chOff x="98739" y="2271287"/>
            <a:chExt cx="2427124" cy="1462523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739" y="2271287"/>
              <a:ext cx="1218769" cy="1462523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7456" y="2288339"/>
              <a:ext cx="1218407" cy="1437836"/>
            </a:xfrm>
            <a:prstGeom prst="rect">
              <a:avLst/>
            </a:prstGeom>
          </p:spPr>
        </p:pic>
      </p:grpSp>
      <p:sp>
        <p:nvSpPr>
          <p:cNvPr id="90" name="矩形 89">
            <a:extLst>
              <a:ext uri="{FF2B5EF4-FFF2-40B4-BE49-F238E27FC236}">
                <a16:creationId xmlns:a16="http://schemas.microsoft.com/office/drawing/2014/main" id="{1979D04C-935B-49E6-99A3-BDD8CC8A8B1D}"/>
              </a:ext>
            </a:extLst>
          </p:cNvPr>
          <p:cNvSpPr/>
          <p:nvPr/>
        </p:nvSpPr>
        <p:spPr>
          <a:xfrm>
            <a:off x="7091499" y="1628150"/>
            <a:ext cx="4173464" cy="2142891"/>
          </a:xfrm>
          <a:prstGeom prst="rect">
            <a:avLst/>
          </a:prstGeom>
          <a:solidFill>
            <a:srgbClr val="DBEEF4">
              <a:alpha val="74902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3" name="文字方塊 102">
            <a:extLst>
              <a:ext uri="{FF2B5EF4-FFF2-40B4-BE49-F238E27FC236}">
                <a16:creationId xmlns:a16="http://schemas.microsoft.com/office/drawing/2014/main" id="{3F0718AB-4749-47A1-B561-AF55C2550E65}"/>
              </a:ext>
            </a:extLst>
          </p:cNvPr>
          <p:cNvSpPr txBox="1"/>
          <p:nvPr/>
        </p:nvSpPr>
        <p:spPr>
          <a:xfrm>
            <a:off x="7184142" y="3169574"/>
            <a:ext cx="420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3" indent="-171443"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bg2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Transnational Co-incubation</a:t>
            </a:r>
          </a:p>
          <a:p>
            <a:pPr marL="171443" indent="-171443"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bg2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Cooperation of international league</a:t>
            </a:r>
            <a:endParaRPr lang="zh-TW" altLang="en-US" sz="1600" b="1" dirty="0">
              <a:solidFill>
                <a:schemeClr val="bg2">
                  <a:lumMod val="7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FF7379FE-7415-479A-8FBB-85013E4573AC}"/>
              </a:ext>
            </a:extLst>
          </p:cNvPr>
          <p:cNvSpPr/>
          <p:nvPr/>
        </p:nvSpPr>
        <p:spPr bwMode="auto">
          <a:xfrm>
            <a:off x="6813702" y="4960135"/>
            <a:ext cx="4448038" cy="9076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8000" tIns="10800" rIns="18000" bIns="10800" numCol="1" rtlCol="0" anchor="ctr" anchorCtr="0" compatLnSpc="1">
            <a:prstTxWarp prst="textNoShape">
              <a:avLst/>
            </a:prstTxWarp>
          </a:bodyPr>
          <a:lstStyle/>
          <a:p>
            <a:pPr marL="426720" indent="-169546" fontAlgn="base">
              <a:spcAft>
                <a:spcPct val="0"/>
              </a:spcAft>
              <a:buClr>
                <a:srgbClr val="1B34B1"/>
              </a:buClr>
              <a:buSzPct val="80000"/>
              <a:buFont typeface="Arial" panose="020B0604020202020204" pitchFamily="34" charset="0"/>
              <a:buChar char="•"/>
              <a:tabLst>
                <a:tab pos="1074695" algn="l"/>
              </a:tabLst>
            </a:pPr>
            <a:r>
              <a:rPr lang="en-US" altLang="zh-TW" sz="1600" b="1" dirty="0">
                <a:solidFill>
                  <a:schemeClr val="bg2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Establish positivism basement</a:t>
            </a:r>
          </a:p>
          <a:p>
            <a:pPr marL="426720" indent="-169546" fontAlgn="base">
              <a:spcAft>
                <a:spcPct val="0"/>
              </a:spcAft>
              <a:buClr>
                <a:srgbClr val="1B34B1"/>
              </a:buClr>
              <a:buSzPct val="80000"/>
              <a:buFont typeface="Arial" panose="020B0604020202020204" pitchFamily="34" charset="0"/>
              <a:buChar char="•"/>
              <a:tabLst>
                <a:tab pos="1074695" algn="l"/>
              </a:tabLst>
            </a:pPr>
            <a:r>
              <a:rPr lang="en-US" altLang="zh-TW" sz="1600" b="1" dirty="0">
                <a:solidFill>
                  <a:schemeClr val="bg2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Promote innovation sandbox</a:t>
            </a:r>
          </a:p>
          <a:p>
            <a:pPr marL="426720" indent="-169546" fontAlgn="base">
              <a:spcAft>
                <a:spcPct val="0"/>
              </a:spcAft>
              <a:buClr>
                <a:srgbClr val="1B34B1"/>
              </a:buClr>
              <a:buSzPct val="80000"/>
              <a:buFont typeface="Arial" panose="020B0604020202020204" pitchFamily="34" charset="0"/>
              <a:buChar char="•"/>
              <a:tabLst>
                <a:tab pos="1074695" algn="l"/>
              </a:tabLst>
            </a:pPr>
            <a:r>
              <a:rPr lang="en-US" altLang="zh-TW" sz="1600" b="1" dirty="0">
                <a:solidFill>
                  <a:schemeClr val="bg2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Create innovation atmosphere</a:t>
            </a:r>
            <a:endParaRPr lang="zh-TW" altLang="en-US" sz="1600" b="1" dirty="0">
              <a:solidFill>
                <a:schemeClr val="bg2">
                  <a:lumMod val="7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105" name="群組 42">
            <a:extLst>
              <a:ext uri="{FF2B5EF4-FFF2-40B4-BE49-F238E27FC236}">
                <a16:creationId xmlns:a16="http://schemas.microsoft.com/office/drawing/2014/main" id="{6A799B3A-4B36-47C9-8773-A63CB1FDE2A3}"/>
              </a:ext>
            </a:extLst>
          </p:cNvPr>
          <p:cNvGrpSpPr/>
          <p:nvPr/>
        </p:nvGrpSpPr>
        <p:grpSpPr>
          <a:xfrm>
            <a:off x="6511487" y="5384518"/>
            <a:ext cx="192712" cy="145306"/>
            <a:chOff x="395536" y="4518243"/>
            <a:chExt cx="360040" cy="360040"/>
          </a:xfrm>
        </p:grpSpPr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4F766941-5346-44C6-A39E-9BA624EE54C1}"/>
                </a:ext>
              </a:extLst>
            </p:cNvPr>
            <p:cNvSpPr/>
            <p:nvPr/>
          </p:nvSpPr>
          <p:spPr bwMode="auto">
            <a:xfrm>
              <a:off x="395536" y="4659938"/>
              <a:ext cx="360040" cy="76649"/>
            </a:xfrm>
            <a:prstGeom prst="rect">
              <a:avLst/>
            </a:prstGeom>
            <a:ln/>
            <a:ex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vert="horz" wrap="square" lIns="18000" tIns="10800" rIns="18000" bIns="10800" numCol="1" rtlCol="0" anchor="t" anchorCtr="0" compatLnSpc="1">
              <a:prstTxWarp prst="textNoShape">
                <a:avLst/>
              </a:prstTxWarp>
            </a:bodyPr>
            <a:lstStyle/>
            <a:p>
              <a:pPr marL="900077" indent="-900077" defTabSz="914364" fontAlgn="base">
                <a:lnSpc>
                  <a:spcPct val="14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1B34B1"/>
                </a:buClr>
                <a:buSzPct val="80000"/>
                <a:tabLst>
                  <a:tab pos="1074695" algn="l"/>
                </a:tabLst>
              </a:pPr>
              <a:endParaRPr lang="zh-TW" altLang="en-US" sz="3600" b="1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07" name="矩形 106">
              <a:extLst>
                <a:ext uri="{FF2B5EF4-FFF2-40B4-BE49-F238E27FC236}">
                  <a16:creationId xmlns:a16="http://schemas.microsoft.com/office/drawing/2014/main" id="{D54F6F83-C6AF-48A2-BC6F-B09C47851FF8}"/>
                </a:ext>
              </a:extLst>
            </p:cNvPr>
            <p:cNvSpPr/>
            <p:nvPr/>
          </p:nvSpPr>
          <p:spPr bwMode="auto">
            <a:xfrm rot="5400000">
              <a:off x="395536" y="4659938"/>
              <a:ext cx="360040" cy="76649"/>
            </a:xfrm>
            <a:prstGeom prst="rect">
              <a:avLst/>
            </a:prstGeom>
            <a:ln/>
            <a:ex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vert="horz" wrap="square" lIns="18000" tIns="10800" rIns="18000" bIns="10800" numCol="1" rtlCol="0" anchor="t" anchorCtr="0" compatLnSpc="1">
              <a:prstTxWarp prst="textNoShape">
                <a:avLst/>
              </a:prstTxWarp>
            </a:bodyPr>
            <a:lstStyle/>
            <a:p>
              <a:pPr marL="900077" indent="-900077" defTabSz="914364" fontAlgn="base">
                <a:lnSpc>
                  <a:spcPct val="14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1B34B1"/>
                </a:buClr>
                <a:buSzPct val="80000"/>
                <a:tabLst>
                  <a:tab pos="1074695" algn="l"/>
                </a:tabLst>
              </a:pPr>
              <a:endParaRPr lang="zh-TW" altLang="en-US" sz="3600" b="1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108" name="矩形 107">
            <a:extLst>
              <a:ext uri="{FF2B5EF4-FFF2-40B4-BE49-F238E27FC236}">
                <a16:creationId xmlns:a16="http://schemas.microsoft.com/office/drawing/2014/main" id="{66A72725-33DB-43E4-9193-451475FFC69F}"/>
              </a:ext>
            </a:extLst>
          </p:cNvPr>
          <p:cNvSpPr/>
          <p:nvPr/>
        </p:nvSpPr>
        <p:spPr bwMode="auto">
          <a:xfrm>
            <a:off x="4380221" y="1404822"/>
            <a:ext cx="2287862" cy="528467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18000" tIns="10800" rIns="18000" bIns="10800" numCol="1" rtlCol="0" anchor="t" anchorCtr="0" compatLnSpc="1">
            <a:prstTxWarp prst="textNoShape">
              <a:avLst/>
            </a:prstTxWarp>
          </a:bodyPr>
          <a:lstStyle/>
          <a:p>
            <a:pPr marL="900077" indent="-900077" defTabSz="914364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rgbClr val="1B34B1"/>
              </a:buClr>
              <a:buSzPct val="80000"/>
              <a:tabLst>
                <a:tab pos="1074695" algn="l"/>
              </a:tabLst>
            </a:pPr>
            <a:endParaRPr lang="zh-TW" altLang="en-US" sz="105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F807E961-3D12-4BAD-B572-665F79501850}"/>
              </a:ext>
            </a:extLst>
          </p:cNvPr>
          <p:cNvSpPr/>
          <p:nvPr/>
        </p:nvSpPr>
        <p:spPr bwMode="auto">
          <a:xfrm>
            <a:off x="4379352" y="1936965"/>
            <a:ext cx="2289604" cy="551599"/>
          </a:xfrm>
          <a:prstGeom prst="rect">
            <a:avLst/>
          </a:prstGeom>
          <a:solidFill>
            <a:srgbClr val="D73737"/>
          </a:solidFill>
          <a:ln>
            <a:noFill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18000" tIns="10800" rIns="18000" bIns="10800" numCol="1" rtlCol="0" anchor="t" anchorCtr="0" compatLnSpc="1">
            <a:prstTxWarp prst="textNoShape">
              <a:avLst/>
            </a:prstTxWarp>
          </a:bodyPr>
          <a:lstStyle/>
          <a:p>
            <a:pPr marL="900077" indent="-900077" defTabSz="914364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rgbClr val="1B34B1"/>
              </a:buClr>
              <a:buSzPct val="80000"/>
              <a:tabLst>
                <a:tab pos="1074695" algn="l"/>
              </a:tabLst>
            </a:pPr>
            <a:endParaRPr lang="zh-TW" altLang="en-US" sz="105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83C96C6F-0D0C-408D-B06D-05EBD2076819}"/>
              </a:ext>
            </a:extLst>
          </p:cNvPr>
          <p:cNvSpPr/>
          <p:nvPr/>
        </p:nvSpPr>
        <p:spPr bwMode="auto">
          <a:xfrm>
            <a:off x="4379355" y="2466911"/>
            <a:ext cx="2289599" cy="580544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18000" tIns="10800" rIns="18000" bIns="10800" numCol="1" rtlCol="0" anchor="t" anchorCtr="0" compatLnSpc="1">
            <a:prstTxWarp prst="textNoShape">
              <a:avLst/>
            </a:prstTxWarp>
          </a:bodyPr>
          <a:lstStyle/>
          <a:p>
            <a:pPr marL="900077" indent="-900077" defTabSz="914364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rgbClr val="1B34B1"/>
              </a:buClr>
              <a:buSzPct val="80000"/>
              <a:tabLst>
                <a:tab pos="1074695" algn="l"/>
              </a:tabLst>
            </a:pPr>
            <a:endParaRPr lang="zh-TW" altLang="en-US" sz="12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AA9E1802-EBEE-4289-8AB6-D7428639CF77}"/>
              </a:ext>
            </a:extLst>
          </p:cNvPr>
          <p:cNvSpPr/>
          <p:nvPr/>
        </p:nvSpPr>
        <p:spPr bwMode="auto">
          <a:xfrm>
            <a:off x="4379355" y="3044444"/>
            <a:ext cx="2289599" cy="5949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18000" tIns="10800" rIns="18000" bIns="10800" numCol="1" rtlCol="0" anchor="t" anchorCtr="0" compatLnSpc="1">
            <a:prstTxWarp prst="textNoShape">
              <a:avLst/>
            </a:prstTxWarp>
          </a:bodyPr>
          <a:lstStyle/>
          <a:p>
            <a:pPr marL="900077" indent="-900077" defTabSz="914364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rgbClr val="1B34B1"/>
              </a:buClr>
              <a:buSzPct val="80000"/>
              <a:tabLst>
                <a:tab pos="1074695" algn="l"/>
              </a:tabLst>
            </a:pPr>
            <a:endParaRPr lang="zh-TW" altLang="en-US" sz="12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2" name="文字方塊 111">
            <a:extLst>
              <a:ext uri="{FF2B5EF4-FFF2-40B4-BE49-F238E27FC236}">
                <a16:creationId xmlns:a16="http://schemas.microsoft.com/office/drawing/2014/main" id="{68A66DDE-31DB-4DDF-BE2F-0B7AC403B2A3}"/>
              </a:ext>
            </a:extLst>
          </p:cNvPr>
          <p:cNvSpPr txBox="1"/>
          <p:nvPr/>
        </p:nvSpPr>
        <p:spPr>
          <a:xfrm>
            <a:off x="4959596" y="1476828"/>
            <a:ext cx="1681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1200" dirty="0">
                <a:latin typeface="Helvetica" charset="0"/>
                <a:ea typeface="Helvetica" charset="0"/>
                <a:cs typeface="Helvetica" charset="0"/>
              </a:rPr>
              <a:t>Space Provided</a:t>
            </a:r>
            <a:endParaRPr lang="zh-TW" alt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3" name="文字方塊 112">
            <a:extLst>
              <a:ext uri="{FF2B5EF4-FFF2-40B4-BE49-F238E27FC236}">
                <a16:creationId xmlns:a16="http://schemas.microsoft.com/office/drawing/2014/main" id="{2C64E2FE-F2E7-4DBE-8512-CBFCE76CD3DB}"/>
              </a:ext>
            </a:extLst>
          </p:cNvPr>
          <p:cNvSpPr txBox="1"/>
          <p:nvPr/>
        </p:nvSpPr>
        <p:spPr>
          <a:xfrm>
            <a:off x="4939453" y="2047964"/>
            <a:ext cx="1745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Funding Service</a:t>
            </a:r>
            <a:endParaRPr lang="zh-TW" altLang="en-US" sz="1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4" name="文字方塊 113">
            <a:extLst>
              <a:ext uri="{FF2B5EF4-FFF2-40B4-BE49-F238E27FC236}">
                <a16:creationId xmlns:a16="http://schemas.microsoft.com/office/drawing/2014/main" id="{6C7D1C0A-30CA-4493-B44D-D424E37B5CC3}"/>
              </a:ext>
            </a:extLst>
          </p:cNvPr>
          <p:cNvSpPr txBox="1"/>
          <p:nvPr/>
        </p:nvSpPr>
        <p:spPr>
          <a:xfrm>
            <a:off x="4934844" y="2617916"/>
            <a:ext cx="1753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Marketing Service</a:t>
            </a:r>
            <a:endParaRPr lang="zh-TW" altLang="en-US" sz="1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9C4EEA8F-AEF4-4A6D-B28B-5B85A49AD05C}"/>
              </a:ext>
            </a:extLst>
          </p:cNvPr>
          <p:cNvSpPr txBox="1"/>
          <p:nvPr/>
        </p:nvSpPr>
        <p:spPr>
          <a:xfrm>
            <a:off x="4775497" y="3095879"/>
            <a:ext cx="2054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Professional Consulting</a:t>
            </a:r>
          </a:p>
        </p:txBody>
      </p:sp>
      <p:pic>
        <p:nvPicPr>
          <p:cNvPr id="116" name="Picture 6">
            <a:extLst>
              <a:ext uri="{FF2B5EF4-FFF2-40B4-BE49-F238E27FC236}">
                <a16:creationId xmlns:a16="http://schemas.microsoft.com/office/drawing/2014/main" id="{0C9C8D0B-FC4C-46F0-8C46-E6D028B01ED8}"/>
              </a:ext>
            </a:extLst>
          </p:cNvPr>
          <p:cNvPicPr>
            <a:picLocks noChangeArrowheads="1"/>
          </p:cNvPicPr>
          <p:nvPr/>
        </p:nvPicPr>
        <p:blipFill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5581" y="2050131"/>
            <a:ext cx="450869" cy="27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8" descr="“coworking space icon”的图片搜索结果">
            <a:extLst>
              <a:ext uri="{FF2B5EF4-FFF2-40B4-BE49-F238E27FC236}">
                <a16:creationId xmlns:a16="http://schemas.microsoft.com/office/drawing/2014/main" id="{B0A9A9E0-5383-4F89-9D1C-5D30B12CB91D}"/>
              </a:ext>
            </a:extLst>
          </p:cNvPr>
          <p:cNvPicPr>
            <a:picLocks noChangeArrowheads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2939" y="1535926"/>
            <a:ext cx="478069" cy="27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12">
            <a:extLst>
              <a:ext uri="{FF2B5EF4-FFF2-40B4-BE49-F238E27FC236}">
                <a16:creationId xmlns:a16="http://schemas.microsoft.com/office/drawing/2014/main" id="{44731353-FE9C-4CF4-812B-E40D43FFB624}"/>
              </a:ext>
            </a:extLst>
          </p:cNvPr>
          <p:cNvPicPr>
            <a:picLocks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2939" y="2641327"/>
            <a:ext cx="478069" cy="27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Picture 2">
            <a:extLst>
              <a:ext uri="{FF2B5EF4-FFF2-40B4-BE49-F238E27FC236}">
                <a16:creationId xmlns:a16="http://schemas.microsoft.com/office/drawing/2014/main" id="{BA5BF6AD-89B4-4215-B7E0-2BA82895DEB4}"/>
              </a:ext>
            </a:extLst>
          </p:cNvPr>
          <p:cNvPicPr>
            <a:picLocks noChangeArrowheads="1"/>
          </p:cNvPicPr>
          <p:nvPr/>
        </p:nvPicPr>
        <p:blipFill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2577" y="3203902"/>
            <a:ext cx="396874" cy="27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" name="矩形 119">
            <a:extLst>
              <a:ext uri="{FF2B5EF4-FFF2-40B4-BE49-F238E27FC236}">
                <a16:creationId xmlns:a16="http://schemas.microsoft.com/office/drawing/2014/main" id="{30C928E8-5145-4305-909C-94A54B59ADE8}"/>
              </a:ext>
            </a:extLst>
          </p:cNvPr>
          <p:cNvSpPr/>
          <p:nvPr/>
        </p:nvSpPr>
        <p:spPr bwMode="auto">
          <a:xfrm>
            <a:off x="4380222" y="3635799"/>
            <a:ext cx="2287862" cy="551538"/>
          </a:xfrm>
          <a:prstGeom prst="rect">
            <a:avLst/>
          </a:prstGeom>
          <a:solidFill>
            <a:srgbClr val="00CC66"/>
          </a:solidFill>
          <a:ln>
            <a:noFill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18000" tIns="10800" rIns="18000" bIns="10800" numCol="1" rtlCol="0" anchor="t" anchorCtr="0" compatLnSpc="1">
            <a:prstTxWarp prst="textNoShape">
              <a:avLst/>
            </a:prstTxWarp>
          </a:bodyPr>
          <a:lstStyle/>
          <a:p>
            <a:pPr marL="900077" indent="-900077" defTabSz="914364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rgbClr val="1B34B1"/>
              </a:buClr>
              <a:buSzPct val="80000"/>
              <a:tabLst>
                <a:tab pos="1074695" algn="l"/>
              </a:tabLst>
            </a:pPr>
            <a:endParaRPr lang="zh-TW" altLang="en-US" sz="105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1" name="文字方塊 120">
            <a:extLst>
              <a:ext uri="{FF2B5EF4-FFF2-40B4-BE49-F238E27FC236}">
                <a16:creationId xmlns:a16="http://schemas.microsoft.com/office/drawing/2014/main" id="{7783A611-8434-45AF-9029-BE80E5F3CB60}"/>
              </a:ext>
            </a:extLst>
          </p:cNvPr>
          <p:cNvSpPr txBox="1"/>
          <p:nvPr/>
        </p:nvSpPr>
        <p:spPr>
          <a:xfrm>
            <a:off x="4824628" y="3642406"/>
            <a:ext cx="1951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rPr>
              <a:t>Commercialize</a:t>
            </a:r>
            <a:r>
              <a:rPr lang="zh-TW" altLang="en-US" sz="1200" b="1" dirty="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TW" sz="1200" b="1" dirty="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rPr>
              <a:t>Service</a:t>
            </a:r>
            <a:endParaRPr lang="zh-TW" altLang="en-US" sz="1200" b="1" dirty="0">
              <a:solidFill>
                <a:prstClr val="white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22" name="Picture 2">
            <a:extLst>
              <a:ext uri="{FF2B5EF4-FFF2-40B4-BE49-F238E27FC236}">
                <a16:creationId xmlns:a16="http://schemas.microsoft.com/office/drawing/2014/main" id="{93B8C9D6-2BFB-4485-ADA5-A246317BA54E}"/>
              </a:ext>
            </a:extLst>
          </p:cNvPr>
          <p:cNvPicPr>
            <a:picLocks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8789" y="3776368"/>
            <a:ext cx="406367" cy="275770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4" name="矩形 123">
            <a:extLst>
              <a:ext uri="{FF2B5EF4-FFF2-40B4-BE49-F238E27FC236}">
                <a16:creationId xmlns:a16="http://schemas.microsoft.com/office/drawing/2014/main" id="{708F2D8A-EC24-40DB-8412-DB35AAF522B7}"/>
              </a:ext>
            </a:extLst>
          </p:cNvPr>
          <p:cNvSpPr/>
          <p:nvPr/>
        </p:nvSpPr>
        <p:spPr>
          <a:xfrm>
            <a:off x="3508163" y="5941202"/>
            <a:ext cx="4328429" cy="4308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000" b="1" dirty="0">
                <a:solidFill>
                  <a:srgbClr val="FF0000"/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Strategy 1</a:t>
            </a:r>
            <a:r>
              <a:rPr lang="zh-TW" altLang="en-US" sz="2000" b="1" dirty="0">
                <a:solidFill>
                  <a:srgbClr val="002060"/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：</a:t>
            </a:r>
            <a:r>
              <a:rPr lang="en-US" altLang="zh-TW" sz="2000" b="1" dirty="0">
                <a:solidFill>
                  <a:srgbClr val="002060"/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Innovation Positivism</a:t>
            </a:r>
            <a:endParaRPr lang="zh-TW" altLang="en-US" sz="2000" b="1" dirty="0">
              <a:solidFill>
                <a:srgbClr val="002060"/>
              </a:solidFill>
              <a:latin typeface="Helvetica" panose="020B0604020202020204" pitchFamily="34" charset="0"/>
              <a:ea typeface="Helvetica" charset="0"/>
              <a:cs typeface="Helvetica" panose="020B0604020202020204" pitchFamily="34" charset="0"/>
            </a:endParaRPr>
          </a:p>
        </p:txBody>
      </p:sp>
      <p:sp>
        <p:nvSpPr>
          <p:cNvPr id="126" name="矩形 125">
            <a:extLst>
              <a:ext uri="{FF2B5EF4-FFF2-40B4-BE49-F238E27FC236}">
                <a16:creationId xmlns:a16="http://schemas.microsoft.com/office/drawing/2014/main" id="{3E5D866D-550A-42BE-B706-8094EB1586C9}"/>
              </a:ext>
            </a:extLst>
          </p:cNvPr>
          <p:cNvSpPr/>
          <p:nvPr/>
        </p:nvSpPr>
        <p:spPr>
          <a:xfrm>
            <a:off x="363971" y="3771041"/>
            <a:ext cx="3828328" cy="74321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000" b="1" dirty="0">
                <a:solidFill>
                  <a:srgbClr val="FF0000"/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Strategy 2</a:t>
            </a:r>
            <a:r>
              <a:rPr lang="zh-TW" altLang="en-US" sz="2000" b="1" dirty="0">
                <a:solidFill>
                  <a:srgbClr val="002060"/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：</a:t>
            </a:r>
            <a:r>
              <a:rPr lang="en-US" altLang="zh-TW" sz="2000" b="1" dirty="0">
                <a:solidFill>
                  <a:srgbClr val="002060"/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PPP</a:t>
            </a:r>
          </a:p>
          <a:p>
            <a:pPr algn="ctr">
              <a:lnSpc>
                <a:spcPct val="110000"/>
              </a:lnSpc>
            </a:pPr>
            <a:r>
              <a:rPr lang="en-US" altLang="zh-TW" sz="2000" b="1" dirty="0">
                <a:solidFill>
                  <a:srgbClr val="002060"/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Public-Private Partnerships</a:t>
            </a:r>
            <a:endParaRPr lang="zh-TW" altLang="en-US" sz="2000" b="1" dirty="0">
              <a:solidFill>
                <a:srgbClr val="002060"/>
              </a:solidFill>
              <a:latin typeface="Helvetica" panose="020B0604020202020204" pitchFamily="34" charset="0"/>
              <a:ea typeface="Helvetica" charset="0"/>
              <a:cs typeface="Helvetica" panose="020B0604020202020204" pitchFamily="34" charset="0"/>
            </a:endParaRPr>
          </a:p>
        </p:txBody>
      </p:sp>
      <p:grpSp>
        <p:nvGrpSpPr>
          <p:cNvPr id="145" name="群組 28">
            <a:extLst>
              <a:ext uri="{FF2B5EF4-FFF2-40B4-BE49-F238E27FC236}">
                <a16:creationId xmlns:a16="http://schemas.microsoft.com/office/drawing/2014/main" id="{4A1D29F8-874C-4BFA-A921-14681535FD0B}"/>
              </a:ext>
            </a:extLst>
          </p:cNvPr>
          <p:cNvGrpSpPr/>
          <p:nvPr/>
        </p:nvGrpSpPr>
        <p:grpSpPr>
          <a:xfrm>
            <a:off x="3368957" y="2140007"/>
            <a:ext cx="1043924" cy="1367406"/>
            <a:chOff x="1721389" y="3264521"/>
            <a:chExt cx="2238973" cy="1116000"/>
          </a:xfrm>
          <a:solidFill>
            <a:schemeClr val="accent1">
              <a:lumMod val="50000"/>
            </a:schemeClr>
          </a:solidFill>
        </p:grpSpPr>
        <p:sp>
          <p:nvSpPr>
            <p:cNvPr id="146" name="箭號: 向左 18">
              <a:extLst>
                <a:ext uri="{FF2B5EF4-FFF2-40B4-BE49-F238E27FC236}">
                  <a16:creationId xmlns:a16="http://schemas.microsoft.com/office/drawing/2014/main" id="{FF5F7EDA-1A04-40D3-BDAD-5FDF437504D9}"/>
                </a:ext>
              </a:extLst>
            </p:cNvPr>
            <p:cNvSpPr/>
            <p:nvPr/>
          </p:nvSpPr>
          <p:spPr bwMode="auto">
            <a:xfrm>
              <a:off x="1851544" y="3264521"/>
              <a:ext cx="1836939" cy="1116000"/>
            </a:xfrm>
            <a:prstGeom prst="leftArrow">
              <a:avLst>
                <a:gd name="adj1" fmla="val 76653"/>
                <a:gd name="adj2" fmla="val 50000"/>
              </a:avLst>
            </a:prstGeom>
            <a:grpFill/>
            <a:ln/>
            <a:ex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18000" tIns="10800" rIns="18000" bIns="10800" numCol="1" rtlCol="0" anchor="t" anchorCtr="0" compatLnSpc="1">
              <a:prstTxWarp prst="textNoShape">
                <a:avLst/>
              </a:prstTxWarp>
            </a:bodyPr>
            <a:lstStyle/>
            <a:p>
              <a:pPr marL="900077" indent="-900077" defTabSz="914364" fontAlgn="base">
                <a:lnSpc>
                  <a:spcPct val="14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1B34B1"/>
                </a:buClr>
                <a:buSzPct val="80000"/>
                <a:tabLst>
                  <a:tab pos="1074695" algn="l"/>
                </a:tabLst>
              </a:pPr>
              <a:endParaRPr lang="zh-TW" altLang="en-US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47" name="文字方塊 146">
              <a:extLst>
                <a:ext uri="{FF2B5EF4-FFF2-40B4-BE49-F238E27FC236}">
                  <a16:creationId xmlns:a16="http://schemas.microsoft.com/office/drawing/2014/main" id="{2E5B6632-4480-4AE0-B96C-3CFE012E8812}"/>
                </a:ext>
              </a:extLst>
            </p:cNvPr>
            <p:cNvSpPr txBox="1"/>
            <p:nvPr/>
          </p:nvSpPr>
          <p:spPr>
            <a:xfrm>
              <a:off x="1721389" y="3612246"/>
              <a:ext cx="2238973" cy="351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1100" b="1" dirty="0">
                  <a:solidFill>
                    <a:prstClr val="white"/>
                  </a:solidFill>
                  <a:latin typeface="Helvetica" charset="0"/>
                  <a:ea typeface="Helvetica" charset="0"/>
                  <a:cs typeface="Helvetica" charset="0"/>
                </a:rPr>
                <a:t>Local-Connection</a:t>
              </a:r>
              <a:endParaRPr lang="zh-TW" altLang="en-US" sz="1100" b="1" dirty="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pic>
        <p:nvPicPr>
          <p:cNvPr id="149" name="Picture 4">
            <a:extLst>
              <a:ext uri="{FF2B5EF4-FFF2-40B4-BE49-F238E27FC236}">
                <a16:creationId xmlns:a16="http://schemas.microsoft.com/office/drawing/2014/main" id="{979F604C-7CD8-4C2A-9FFE-2FF02B1FC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5858" y="1691962"/>
            <a:ext cx="3439994" cy="150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2" name="文字方塊 151"/>
          <p:cNvSpPr txBox="1"/>
          <p:nvPr/>
        </p:nvSpPr>
        <p:spPr>
          <a:xfrm>
            <a:off x="8335821" y="1591592"/>
            <a:ext cx="654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latin typeface="Helvetica" charset="0"/>
                <a:ea typeface="Helvetica" charset="0"/>
                <a:cs typeface="Helvetica" charset="0"/>
              </a:rPr>
              <a:t>Pull</a:t>
            </a:r>
            <a:endParaRPr lang="zh-TW" altLang="en-US" sz="20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3" name="文字方塊 152"/>
          <p:cNvSpPr txBox="1"/>
          <p:nvPr/>
        </p:nvSpPr>
        <p:spPr>
          <a:xfrm>
            <a:off x="8484693" y="2808899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latin typeface="Helvetica" charset="0"/>
                <a:ea typeface="Helvetica" charset="0"/>
                <a:cs typeface="Helvetica" charset="0"/>
              </a:rPr>
              <a:t>Push</a:t>
            </a:r>
            <a:endParaRPr lang="zh-TW" altLang="en-US" sz="20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5" name="矩形 154">
            <a:extLst>
              <a:ext uri="{FF2B5EF4-FFF2-40B4-BE49-F238E27FC236}">
                <a16:creationId xmlns:a16="http://schemas.microsoft.com/office/drawing/2014/main" id="{F5CB99E3-19CC-4C37-A4E0-8BAC0B0BD8D2}"/>
              </a:ext>
            </a:extLst>
          </p:cNvPr>
          <p:cNvSpPr/>
          <p:nvPr/>
        </p:nvSpPr>
        <p:spPr>
          <a:xfrm>
            <a:off x="6830369" y="3753811"/>
            <a:ext cx="4483520" cy="76944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000" b="1" dirty="0">
                <a:solidFill>
                  <a:srgbClr val="FF0000"/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Strategy 3</a:t>
            </a:r>
            <a:r>
              <a:rPr lang="zh-TW" altLang="en-US" sz="2000" b="1" dirty="0">
                <a:solidFill>
                  <a:srgbClr val="002060"/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：</a:t>
            </a:r>
            <a:r>
              <a:rPr lang="en-US" altLang="zh-TW" sz="2000" b="1" dirty="0">
                <a:solidFill>
                  <a:srgbClr val="002060"/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First station of entrepreneurship in Asia-Pacific</a:t>
            </a:r>
            <a:endParaRPr lang="zh-TW" altLang="en-US" sz="2000" b="1" dirty="0">
              <a:solidFill>
                <a:srgbClr val="002060"/>
              </a:solidFill>
              <a:latin typeface="Helvetica" panose="020B0604020202020204" pitchFamily="34" charset="0"/>
              <a:ea typeface="Helvetica" charset="0"/>
              <a:cs typeface="Helvetica" panose="020B0604020202020204" pitchFamily="34" charset="0"/>
            </a:endParaRPr>
          </a:p>
        </p:txBody>
      </p:sp>
      <p:grpSp>
        <p:nvGrpSpPr>
          <p:cNvPr id="157" name="群組 121"/>
          <p:cNvGrpSpPr/>
          <p:nvPr/>
        </p:nvGrpSpPr>
        <p:grpSpPr>
          <a:xfrm>
            <a:off x="456467" y="4978096"/>
            <a:ext cx="5842493" cy="881882"/>
            <a:chOff x="-1173993" y="3620495"/>
            <a:chExt cx="9259333" cy="1468727"/>
          </a:xfrm>
        </p:grpSpPr>
        <p:sp>
          <p:nvSpPr>
            <p:cNvPr id="158" name="矩形 157"/>
            <p:cNvSpPr/>
            <p:nvPr/>
          </p:nvSpPr>
          <p:spPr>
            <a:xfrm>
              <a:off x="5438611" y="3620495"/>
              <a:ext cx="2646729" cy="145657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>
                <a:latin typeface="Helvetica" charset="0"/>
                <a:ea typeface="Helvetica" charset="0"/>
                <a:cs typeface="Helvetica" charset="0"/>
              </a:endParaRPr>
            </a:p>
          </p:txBody>
        </p:sp>
        <p:grpSp>
          <p:nvGrpSpPr>
            <p:cNvPr id="159" name="群組 119"/>
            <p:cNvGrpSpPr/>
            <p:nvPr/>
          </p:nvGrpSpPr>
          <p:grpSpPr>
            <a:xfrm>
              <a:off x="-1173993" y="3621879"/>
              <a:ext cx="9259333" cy="1467343"/>
              <a:chOff x="-1227311" y="2119927"/>
              <a:chExt cx="9259333" cy="1467343"/>
            </a:xfrm>
          </p:grpSpPr>
          <p:grpSp>
            <p:nvGrpSpPr>
              <p:cNvPr id="162" name="群組 114"/>
              <p:cNvGrpSpPr/>
              <p:nvPr/>
            </p:nvGrpSpPr>
            <p:grpSpPr>
              <a:xfrm>
                <a:off x="-1227311" y="2119927"/>
                <a:ext cx="9259333" cy="1467343"/>
                <a:chOff x="-1227311" y="2119927"/>
                <a:chExt cx="9259333" cy="1467343"/>
              </a:xfrm>
            </p:grpSpPr>
            <p:pic>
              <p:nvPicPr>
                <p:cNvPr id="175" name="Picture 5" descr="C:\Users\d33169\Desktop\b3d929f0-7522-4eb7-8ec3-a63cc566668a.png"/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3313"/>
                <a:stretch/>
              </p:blipFill>
              <p:spPr bwMode="auto">
                <a:xfrm>
                  <a:off x="-1227311" y="2119927"/>
                  <a:ext cx="6665922" cy="146734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6" name="橢圓 175"/>
                <p:cNvSpPr/>
                <p:nvPr/>
              </p:nvSpPr>
              <p:spPr>
                <a:xfrm>
                  <a:off x="5314833" y="2122088"/>
                  <a:ext cx="1453030" cy="1453030"/>
                </a:xfrm>
                <a:prstGeom prst="ellipse">
                  <a:avLst/>
                </a:prstGeom>
                <a:solidFill>
                  <a:srgbClr val="B2E8DE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000"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  <p:sp>
              <p:nvSpPr>
                <p:cNvPr id="177" name="橢圓 176"/>
                <p:cNvSpPr/>
                <p:nvPr/>
              </p:nvSpPr>
              <p:spPr>
                <a:xfrm>
                  <a:off x="6578992" y="2127081"/>
                  <a:ext cx="1453030" cy="1453030"/>
                </a:xfrm>
                <a:prstGeom prst="ellipse">
                  <a:avLst/>
                </a:prstGeom>
                <a:solidFill>
                  <a:srgbClr val="B2E8DE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000"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</p:grpSp>
          <p:sp>
            <p:nvSpPr>
              <p:cNvPr id="163" name="矩形 162"/>
              <p:cNvSpPr/>
              <p:nvPr/>
            </p:nvSpPr>
            <p:spPr>
              <a:xfrm>
                <a:off x="-896983" y="3149963"/>
                <a:ext cx="809897" cy="259692"/>
              </a:xfrm>
              <a:prstGeom prst="rect">
                <a:avLst/>
              </a:prstGeom>
              <a:solidFill>
                <a:srgbClr val="B2E8D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00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465487" y="3125019"/>
                <a:ext cx="809897" cy="259692"/>
              </a:xfrm>
              <a:prstGeom prst="rect">
                <a:avLst/>
              </a:prstGeom>
              <a:solidFill>
                <a:srgbClr val="B2E8D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00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1689456" y="3164457"/>
                <a:ext cx="809897" cy="259692"/>
              </a:xfrm>
              <a:prstGeom prst="rect">
                <a:avLst/>
              </a:prstGeom>
              <a:solidFill>
                <a:srgbClr val="B2E8D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00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66" name="矩形 165"/>
              <p:cNvSpPr/>
              <p:nvPr/>
            </p:nvSpPr>
            <p:spPr>
              <a:xfrm>
                <a:off x="2995596" y="3141310"/>
                <a:ext cx="809897" cy="259692"/>
              </a:xfrm>
              <a:prstGeom prst="rect">
                <a:avLst/>
              </a:prstGeom>
              <a:solidFill>
                <a:srgbClr val="B2E8D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00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67" name="矩形 166"/>
              <p:cNvSpPr/>
              <p:nvPr/>
            </p:nvSpPr>
            <p:spPr>
              <a:xfrm>
                <a:off x="4319578" y="3170304"/>
                <a:ext cx="809897" cy="259692"/>
              </a:xfrm>
              <a:prstGeom prst="rect">
                <a:avLst/>
              </a:prstGeom>
              <a:solidFill>
                <a:srgbClr val="B2E8D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00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68" name="文字方塊 167"/>
              <p:cNvSpPr txBox="1"/>
              <p:nvPr/>
            </p:nvSpPr>
            <p:spPr>
              <a:xfrm>
                <a:off x="-1185487" y="3007158"/>
                <a:ext cx="1407935" cy="458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800" b="1" dirty="0">
                    <a:latin typeface="Helvetica" charset="0"/>
                    <a:ea typeface="Helvetica" charset="0"/>
                    <a:cs typeface="Helvetica" charset="0"/>
                  </a:rPr>
                  <a:t>Green Energy</a:t>
                </a:r>
              </a:p>
              <a:p>
                <a:pPr algn="ctr"/>
                <a:r>
                  <a:rPr lang="en-US" altLang="zh-TW" sz="800" b="1" dirty="0">
                    <a:latin typeface="Helvetica" charset="0"/>
                    <a:ea typeface="Helvetica" charset="0"/>
                    <a:cs typeface="Helvetica" charset="0"/>
                  </a:rPr>
                  <a:t>Technology</a:t>
                </a:r>
                <a:endParaRPr lang="zh-TW" altLang="en-US" sz="800" b="1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69" name="文字方塊 168"/>
              <p:cNvSpPr txBox="1"/>
              <p:nvPr/>
            </p:nvSpPr>
            <p:spPr>
              <a:xfrm>
                <a:off x="54635" y="3013765"/>
                <a:ext cx="1395231" cy="458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800" b="1" dirty="0">
                    <a:latin typeface="Helvetica" charset="0"/>
                    <a:ea typeface="Helvetica" charset="0"/>
                    <a:cs typeface="Helvetica" charset="0"/>
                  </a:rPr>
                  <a:t>Silicon Valley</a:t>
                </a:r>
              </a:p>
              <a:p>
                <a:pPr algn="ctr"/>
                <a:r>
                  <a:rPr lang="en-US" altLang="zh-TW" sz="800" b="1" dirty="0">
                    <a:latin typeface="Helvetica" charset="0"/>
                    <a:ea typeface="Helvetica" charset="0"/>
                    <a:cs typeface="Helvetica" charset="0"/>
                  </a:rPr>
                  <a:t>Of Asia</a:t>
                </a:r>
                <a:endParaRPr lang="zh-TW" altLang="en-US" sz="800" b="1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70" name="文字方塊 169"/>
              <p:cNvSpPr txBox="1"/>
              <p:nvPr/>
            </p:nvSpPr>
            <p:spPr>
              <a:xfrm>
                <a:off x="1217021" y="3012888"/>
                <a:ext cx="1875383" cy="458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800" b="1" dirty="0">
                    <a:latin typeface="Helvetica" charset="0"/>
                    <a:ea typeface="Helvetica" charset="0"/>
                    <a:cs typeface="Helvetica" charset="0"/>
                  </a:rPr>
                  <a:t>Biotechnology and </a:t>
                </a:r>
              </a:p>
              <a:p>
                <a:pPr algn="ctr"/>
                <a:r>
                  <a:rPr lang="en-US" altLang="zh-TW" sz="800" b="1" dirty="0">
                    <a:latin typeface="Helvetica" charset="0"/>
                    <a:ea typeface="Helvetica" charset="0"/>
                    <a:cs typeface="Helvetica" charset="0"/>
                  </a:rPr>
                  <a:t>Medical Care</a:t>
                </a:r>
                <a:endParaRPr lang="zh-TW" altLang="en-US" sz="800" b="1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71" name="文字方塊 170"/>
              <p:cNvSpPr txBox="1"/>
              <p:nvPr/>
            </p:nvSpPr>
            <p:spPr>
              <a:xfrm>
                <a:off x="2847411" y="3055654"/>
                <a:ext cx="1133561" cy="458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800" b="1" dirty="0">
                    <a:latin typeface="Helvetica" charset="0"/>
                    <a:ea typeface="Helvetica" charset="0"/>
                    <a:cs typeface="Helvetica" charset="0"/>
                  </a:rPr>
                  <a:t>Intelligent</a:t>
                </a:r>
              </a:p>
              <a:p>
                <a:pPr algn="ctr"/>
                <a:r>
                  <a:rPr lang="en-US" altLang="zh-TW" sz="800" b="1" dirty="0">
                    <a:latin typeface="Helvetica" charset="0"/>
                    <a:ea typeface="Helvetica" charset="0"/>
                    <a:cs typeface="Helvetica" charset="0"/>
                  </a:rPr>
                  <a:t>Machinery</a:t>
                </a:r>
                <a:endParaRPr lang="zh-TW" altLang="en-US" sz="800" b="1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72" name="文字方塊 171"/>
              <p:cNvSpPr txBox="1"/>
              <p:nvPr/>
            </p:nvSpPr>
            <p:spPr>
              <a:xfrm>
                <a:off x="3891080" y="3050679"/>
                <a:ext cx="1674685" cy="458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800" b="1" dirty="0">
                    <a:latin typeface="Helvetica" charset="0"/>
                    <a:ea typeface="Helvetica" charset="0"/>
                    <a:cs typeface="Helvetica" charset="0"/>
                  </a:rPr>
                  <a:t>National Defense</a:t>
                </a:r>
              </a:p>
              <a:p>
                <a:pPr algn="ctr"/>
                <a:r>
                  <a:rPr lang="en-US" altLang="zh-TW" sz="800" b="1" dirty="0">
                    <a:latin typeface="Helvetica" charset="0"/>
                    <a:ea typeface="Helvetica" charset="0"/>
                    <a:cs typeface="Helvetica" charset="0"/>
                  </a:rPr>
                  <a:t>Industry</a:t>
                </a:r>
                <a:endParaRPr lang="zh-TW" altLang="en-US" sz="800" b="1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73" name="文字方塊 172"/>
              <p:cNvSpPr txBox="1"/>
              <p:nvPr/>
            </p:nvSpPr>
            <p:spPr>
              <a:xfrm>
                <a:off x="5551169" y="3050679"/>
                <a:ext cx="1059889" cy="458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800" b="1" dirty="0">
                    <a:latin typeface="Helvetica" charset="0"/>
                    <a:ea typeface="Helvetica" charset="0"/>
                    <a:cs typeface="Helvetica" charset="0"/>
                  </a:rPr>
                  <a:t>Digital</a:t>
                </a:r>
                <a:br>
                  <a:rPr lang="en-US" altLang="zh-TW" sz="800" b="1" dirty="0">
                    <a:latin typeface="Helvetica" charset="0"/>
                    <a:ea typeface="Helvetica" charset="0"/>
                    <a:cs typeface="Helvetica" charset="0"/>
                  </a:rPr>
                </a:br>
                <a:r>
                  <a:rPr lang="en-US" altLang="zh-TW" sz="800" b="1" dirty="0">
                    <a:latin typeface="Helvetica" charset="0"/>
                    <a:ea typeface="Helvetica" charset="0"/>
                    <a:cs typeface="Helvetica" charset="0"/>
                  </a:rPr>
                  <a:t>Economy</a:t>
                </a:r>
                <a:endParaRPr lang="zh-TW" altLang="en-US" sz="800" b="1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74" name="文字方塊 173"/>
              <p:cNvSpPr txBox="1"/>
              <p:nvPr/>
            </p:nvSpPr>
            <p:spPr>
              <a:xfrm>
                <a:off x="6845766" y="3030080"/>
                <a:ext cx="1059889" cy="458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800" b="1" dirty="0">
                    <a:latin typeface="Helvetica" charset="0"/>
                    <a:ea typeface="Helvetica" charset="0"/>
                    <a:cs typeface="Helvetica" charset="0"/>
                  </a:rPr>
                  <a:t>Circular</a:t>
                </a:r>
              </a:p>
              <a:p>
                <a:pPr algn="ctr"/>
                <a:r>
                  <a:rPr lang="en-US" altLang="zh-TW" sz="800" b="1" dirty="0">
                    <a:latin typeface="Helvetica" charset="0"/>
                    <a:ea typeface="Helvetica" charset="0"/>
                    <a:cs typeface="Helvetica" charset="0"/>
                  </a:rPr>
                  <a:t>Economy</a:t>
                </a:r>
                <a:endParaRPr lang="zh-TW" altLang="en-US" sz="800" b="1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pic>
          <p:nvPicPr>
            <p:cNvPr id="160" name="圖片 159">
              <a:extLst>
                <a:ext uri="{FF2B5EF4-FFF2-40B4-BE49-F238E27FC236}">
                  <a16:creationId xmlns:a16="http://schemas.microsoft.com/office/drawing/2014/main" id="{49D79C05-EBD5-49E2-988A-B294B5ACB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66150" y="3823084"/>
              <a:ext cx="826602" cy="74762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1" name="圖片 160">
              <a:extLst>
                <a:ext uri="{FF2B5EF4-FFF2-40B4-BE49-F238E27FC236}">
                  <a16:creationId xmlns:a16="http://schemas.microsoft.com/office/drawing/2014/main" id="{31F8243A-09E8-41C0-93C8-C03FF020D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5712" y="3807507"/>
              <a:ext cx="935570" cy="80204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80" name="群組 91">
            <a:extLst>
              <a:ext uri="{FF2B5EF4-FFF2-40B4-BE49-F238E27FC236}">
                <a16:creationId xmlns:a16="http://schemas.microsoft.com/office/drawing/2014/main" id="{4A1D29F8-874C-4BFA-A921-14681535FD0B}"/>
              </a:ext>
            </a:extLst>
          </p:cNvPr>
          <p:cNvGrpSpPr/>
          <p:nvPr/>
        </p:nvGrpSpPr>
        <p:grpSpPr>
          <a:xfrm rot="10800000">
            <a:off x="6561310" y="2145660"/>
            <a:ext cx="1097618" cy="1367406"/>
            <a:chOff x="2058052" y="3141098"/>
            <a:chExt cx="1729549" cy="1116000"/>
          </a:xfrm>
          <a:solidFill>
            <a:schemeClr val="accent1">
              <a:lumMod val="50000"/>
            </a:schemeClr>
          </a:solidFill>
        </p:grpSpPr>
        <p:sp>
          <p:nvSpPr>
            <p:cNvPr id="181" name="箭號: 向左 18">
              <a:extLst>
                <a:ext uri="{FF2B5EF4-FFF2-40B4-BE49-F238E27FC236}">
                  <a16:creationId xmlns:a16="http://schemas.microsoft.com/office/drawing/2014/main" id="{FF5F7EDA-1A04-40D3-BDAD-5FDF437504D9}"/>
                </a:ext>
              </a:extLst>
            </p:cNvPr>
            <p:cNvSpPr/>
            <p:nvPr/>
          </p:nvSpPr>
          <p:spPr bwMode="auto">
            <a:xfrm>
              <a:off x="2232476" y="3141098"/>
              <a:ext cx="1311921" cy="1116000"/>
            </a:xfrm>
            <a:prstGeom prst="leftArrow">
              <a:avLst>
                <a:gd name="adj1" fmla="val 76653"/>
                <a:gd name="adj2" fmla="val 50000"/>
              </a:avLst>
            </a:prstGeom>
            <a:grpFill/>
            <a:ln/>
            <a:ex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18000" tIns="10800" rIns="18000" bIns="10800" numCol="1" rtlCol="0" anchor="t" anchorCtr="0" compatLnSpc="1">
              <a:prstTxWarp prst="textNoShape">
                <a:avLst/>
              </a:prstTxWarp>
            </a:bodyPr>
            <a:lstStyle/>
            <a:p>
              <a:pPr marL="900077" indent="-900077" defTabSz="914364" fontAlgn="base">
                <a:lnSpc>
                  <a:spcPct val="14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1B34B1"/>
                </a:buClr>
                <a:buSzPct val="80000"/>
                <a:tabLst>
                  <a:tab pos="1074695" algn="l"/>
                </a:tabLst>
              </a:pPr>
              <a:endParaRPr lang="zh-TW" altLang="en-US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82" name="文字方塊 181">
              <a:extLst>
                <a:ext uri="{FF2B5EF4-FFF2-40B4-BE49-F238E27FC236}">
                  <a16:creationId xmlns:a16="http://schemas.microsoft.com/office/drawing/2014/main" id="{2E5B6632-4480-4AE0-B96C-3CFE012E8812}"/>
                </a:ext>
              </a:extLst>
            </p:cNvPr>
            <p:cNvSpPr txBox="1"/>
            <p:nvPr/>
          </p:nvSpPr>
          <p:spPr>
            <a:xfrm rot="10800000">
              <a:off x="2058052" y="3569138"/>
              <a:ext cx="1729549" cy="351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1100" b="1" dirty="0">
                  <a:solidFill>
                    <a:prstClr val="white"/>
                  </a:solidFill>
                  <a:latin typeface="Helvetica" charset="0"/>
                  <a:ea typeface="Helvetica" charset="0"/>
                  <a:cs typeface="Helvetica" charset="0"/>
                </a:rPr>
                <a:t>Global-Connection</a:t>
              </a:r>
              <a:endParaRPr lang="zh-TW" altLang="en-US" sz="1100" b="1" dirty="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178" name="投影片編號版面配置區 1"/>
          <p:cNvSpPr txBox="1">
            <a:spLocks/>
          </p:cNvSpPr>
          <p:nvPr/>
        </p:nvSpPr>
        <p:spPr>
          <a:xfrm>
            <a:off x="9041744" y="6573417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zh-TW"/>
            </a:defPPr>
            <a:lvl1pPr algn="r">
              <a:defRPr kumimoji="1" sz="11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1200" dirty="0"/>
              <a:t>4</a:t>
            </a:r>
            <a:endParaRPr lang="zh-TW" altLang="en-US" sz="1200" dirty="0"/>
          </a:p>
        </p:txBody>
      </p:sp>
      <p:sp>
        <p:nvSpPr>
          <p:cNvPr id="97" name="矩形: 圓角 4">
            <a:extLst>
              <a:ext uri="{FF2B5EF4-FFF2-40B4-BE49-F238E27FC236}">
                <a16:creationId xmlns:a16="http://schemas.microsoft.com/office/drawing/2014/main" id="{FD882680-6991-4A98-A90D-06BA8B1FEFA6}"/>
              </a:ext>
            </a:extLst>
          </p:cNvPr>
          <p:cNvSpPr/>
          <p:nvPr/>
        </p:nvSpPr>
        <p:spPr bwMode="auto">
          <a:xfrm>
            <a:off x="3430116" y="908720"/>
            <a:ext cx="4112957" cy="573643"/>
          </a:xfrm>
          <a:prstGeom prst="roundRect">
            <a:avLst/>
          </a:prstGeom>
          <a:noFill/>
          <a:ln>
            <a:noFill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18000" tIns="10800" rIns="18000" bIns="1080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r>
              <a:rPr lang="en-US" altLang="zh-TW" sz="1400" i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Helvetica" charset="0"/>
                <a:ea typeface="Helvetica" charset="0"/>
                <a:cs typeface="Helvetica" charset="0"/>
              </a:rPr>
              <a:t>Value chain of the accelerator and incubation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STRATEGIC PLANNING</a:t>
            </a:r>
            <a:endParaRPr lang="zh-TW" altLang="en-US" dirty="0"/>
          </a:p>
        </p:txBody>
      </p:sp>
      <p:grpSp>
        <p:nvGrpSpPr>
          <p:cNvPr id="133" name="群組 94">
            <a:extLst>
              <a:ext uri="{FF2B5EF4-FFF2-40B4-BE49-F238E27FC236}">
                <a16:creationId xmlns:a16="http://schemas.microsoft.com/office/drawing/2014/main" id="{4A1D29F8-874C-4BFA-A921-14681535FD0B}"/>
              </a:ext>
            </a:extLst>
          </p:cNvPr>
          <p:cNvGrpSpPr/>
          <p:nvPr/>
        </p:nvGrpSpPr>
        <p:grpSpPr>
          <a:xfrm rot="16200000">
            <a:off x="5104043" y="3823061"/>
            <a:ext cx="922527" cy="1481357"/>
            <a:chOff x="2485231" y="3141096"/>
            <a:chExt cx="1030574" cy="1116000"/>
          </a:xfrm>
          <a:solidFill>
            <a:schemeClr val="accent1">
              <a:lumMod val="50000"/>
            </a:schemeClr>
          </a:solidFill>
        </p:grpSpPr>
        <p:sp>
          <p:nvSpPr>
            <p:cNvPr id="134" name="箭號: 向左 18">
              <a:extLst>
                <a:ext uri="{FF2B5EF4-FFF2-40B4-BE49-F238E27FC236}">
                  <a16:creationId xmlns:a16="http://schemas.microsoft.com/office/drawing/2014/main" id="{FF5F7EDA-1A04-40D3-BDAD-5FDF437504D9}"/>
                </a:ext>
              </a:extLst>
            </p:cNvPr>
            <p:cNvSpPr/>
            <p:nvPr/>
          </p:nvSpPr>
          <p:spPr bwMode="auto">
            <a:xfrm>
              <a:off x="2485231" y="3141096"/>
              <a:ext cx="897806" cy="1116000"/>
            </a:xfrm>
            <a:prstGeom prst="leftArrow">
              <a:avLst>
                <a:gd name="adj1" fmla="val 76653"/>
                <a:gd name="adj2" fmla="val 50000"/>
              </a:avLst>
            </a:prstGeom>
            <a:grpFill/>
            <a:ln/>
            <a:ex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18000" tIns="10800" rIns="18000" bIns="10800" numCol="1" rtlCol="0" anchor="t" anchorCtr="0" compatLnSpc="1">
              <a:prstTxWarp prst="textNoShape">
                <a:avLst/>
              </a:prstTxWarp>
            </a:bodyPr>
            <a:lstStyle/>
            <a:p>
              <a:pPr marL="900077" indent="-900077" defTabSz="914364" fontAlgn="base">
                <a:lnSpc>
                  <a:spcPct val="14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1B34B1"/>
                </a:buClr>
                <a:buSzPct val="80000"/>
                <a:tabLst>
                  <a:tab pos="1074695" algn="l"/>
                </a:tabLst>
              </a:pPr>
              <a:endParaRPr lang="zh-TW" altLang="en-US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35" name="文字方塊 134">
              <a:extLst>
                <a:ext uri="{FF2B5EF4-FFF2-40B4-BE49-F238E27FC236}">
                  <a16:creationId xmlns:a16="http://schemas.microsoft.com/office/drawing/2014/main" id="{2E5B6632-4480-4AE0-B96C-3CFE012E8812}"/>
                </a:ext>
              </a:extLst>
            </p:cNvPr>
            <p:cNvSpPr txBox="1"/>
            <p:nvPr/>
          </p:nvSpPr>
          <p:spPr>
            <a:xfrm rot="5400000">
              <a:off x="2620160" y="3322099"/>
              <a:ext cx="1000505" cy="7907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  <a:ea typeface="Helvetica" charset="0"/>
                  <a:cs typeface="Helvetica" charset="0"/>
                </a:rPr>
                <a:t>Future-Connection</a:t>
              </a:r>
              <a:endParaRPr lang="zh-TW" alt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D66593C-D1B8-41DE-9C5E-BFB4EBE5E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en-US" altLang="zh-TW" smtClean="0"/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1308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TAIWAN ENTREPRENEUR VISA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5780" y="1155207"/>
            <a:ext cx="6552728" cy="5040560"/>
          </a:xfrm>
        </p:spPr>
        <p:txBody>
          <a:bodyPr>
            <a:normAutofit/>
          </a:bodyPr>
          <a:lstStyle/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1600" dirty="0">
                <a:latin typeface="+mj-lt"/>
              </a:rPr>
              <a:t>▇ Received venture capital investment or international fundraising of more than </a:t>
            </a:r>
            <a:r>
              <a:rPr lang="en-US" altLang="zh-TW" sz="1600" b="1" dirty="0">
                <a:solidFill>
                  <a:srgbClr val="FF0000"/>
                </a:solidFill>
                <a:latin typeface="+mj-lt"/>
              </a:rPr>
              <a:t>NT$2 million.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1600" dirty="0">
                <a:latin typeface="+mj-lt"/>
              </a:rPr>
              <a:t>▇ Received approval to reside at a recognized </a:t>
            </a:r>
            <a:r>
              <a:rPr lang="en-US" altLang="zh-TW" sz="1600" b="1" dirty="0">
                <a:solidFill>
                  <a:srgbClr val="FF0000"/>
                </a:solidFill>
                <a:latin typeface="+mj-lt"/>
              </a:rPr>
              <a:t>innovation park</a:t>
            </a:r>
            <a:r>
              <a:rPr lang="en-US" altLang="zh-TW" sz="1600" dirty="0">
                <a:latin typeface="+mj-lt"/>
              </a:rPr>
              <a:t> or </a:t>
            </a:r>
            <a:r>
              <a:rPr lang="en-US" altLang="zh-TW" sz="1600" b="1" dirty="0">
                <a:solidFill>
                  <a:srgbClr val="FF0000"/>
                </a:solidFill>
                <a:latin typeface="+mj-lt"/>
              </a:rPr>
              <a:t>incubator </a:t>
            </a:r>
            <a:r>
              <a:rPr lang="en-US" altLang="zh-TW" sz="1600" dirty="0">
                <a:latin typeface="+mj-lt"/>
              </a:rPr>
              <a:t>in Taiwan.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1600" dirty="0">
                <a:latin typeface="+mj-lt"/>
              </a:rPr>
              <a:t>▇ Obtained patent rights or professional skills certificate.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1600" dirty="0">
                <a:latin typeface="+mj-lt"/>
              </a:rPr>
              <a:t>▇ Has been awarded in a leading startup or design </a:t>
            </a:r>
            <a:r>
              <a:rPr lang="en-US" altLang="zh-TW" sz="1600" b="1" dirty="0">
                <a:solidFill>
                  <a:srgbClr val="FF0000"/>
                </a:solidFill>
                <a:latin typeface="+mj-lt"/>
              </a:rPr>
              <a:t>competition</a:t>
            </a:r>
            <a:r>
              <a:rPr lang="en-US" altLang="zh-TW" sz="1600" dirty="0">
                <a:latin typeface="+mj-lt"/>
              </a:rPr>
              <a:t>, or has been involved in a foreigner entrepreneurship project in Taiwan.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1600" dirty="0">
                <a:latin typeface="+mj-lt"/>
              </a:rPr>
              <a:t>▇ Has been or is currently located in a startup </a:t>
            </a:r>
            <a:r>
              <a:rPr lang="en-US" altLang="zh-TW" sz="1600" b="1" dirty="0">
                <a:solidFill>
                  <a:srgbClr val="FF0000"/>
                </a:solidFill>
                <a:latin typeface="+mj-lt"/>
              </a:rPr>
              <a:t>accelerator </a:t>
            </a:r>
            <a:r>
              <a:rPr lang="en-US" altLang="zh-TW" sz="1600" dirty="0">
                <a:latin typeface="+mj-lt"/>
              </a:rPr>
              <a:t>recognized by the Taiwanese government.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1600" dirty="0">
                <a:latin typeface="+mj-lt"/>
              </a:rPr>
              <a:t>▇ The enterprise or the person in charge of the enterprise has been nominated or awarded in a </a:t>
            </a:r>
            <a:r>
              <a:rPr lang="en-US" altLang="zh-TW" sz="1600" b="1" dirty="0">
                <a:solidFill>
                  <a:srgbClr val="FF0000"/>
                </a:solidFill>
                <a:latin typeface="+mj-lt"/>
              </a:rPr>
              <a:t>film festival</a:t>
            </a:r>
            <a:r>
              <a:rPr lang="en-US" altLang="zh-TW" sz="1600" dirty="0">
                <a:latin typeface="+mj-lt"/>
              </a:rPr>
              <a:t>.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1600" dirty="0">
                <a:latin typeface="+mj-lt"/>
              </a:rPr>
              <a:t>▇ Received innovation </a:t>
            </a:r>
            <a:r>
              <a:rPr lang="en-US" altLang="zh-TW" sz="1600" b="1" dirty="0">
                <a:solidFill>
                  <a:srgbClr val="FF0000"/>
                </a:solidFill>
                <a:latin typeface="+mj-lt"/>
              </a:rPr>
              <a:t>subsidy</a:t>
            </a:r>
            <a:r>
              <a:rPr lang="en-US" altLang="zh-TW" sz="1600" dirty="0">
                <a:latin typeface="+mj-lt"/>
              </a:rPr>
              <a:t> of at least NT$3 million from the central government or at least NT$1 million from the local government.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1600" dirty="0">
                <a:latin typeface="+mj-lt"/>
              </a:rPr>
              <a:t>▇ Possesses </a:t>
            </a:r>
            <a:r>
              <a:rPr lang="en-US" altLang="zh-TW" sz="1600" b="1" dirty="0">
                <a:solidFill>
                  <a:srgbClr val="FF0000"/>
                </a:solidFill>
                <a:latin typeface="+mj-lt"/>
              </a:rPr>
              <a:t>innovation capability</a:t>
            </a:r>
            <a:r>
              <a:rPr lang="en-US" altLang="zh-TW" sz="1600" dirty="0">
                <a:latin typeface="+mj-lt"/>
              </a:rPr>
              <a:t> specified or recommended by the Taiwanese government.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1600" dirty="0">
                <a:latin typeface="+mj-lt"/>
              </a:rPr>
              <a:t>▇ Has established enterprise with innovation capability in Taiwan and acts as its legal representative, manager or director with an </a:t>
            </a:r>
            <a:r>
              <a:rPr lang="en-US" altLang="zh-TW" sz="1600" b="1" dirty="0">
                <a:solidFill>
                  <a:srgbClr val="FF0000"/>
                </a:solidFill>
                <a:latin typeface="+mj-lt"/>
              </a:rPr>
              <a:t>investment</a:t>
            </a:r>
            <a:r>
              <a:rPr lang="en-US" altLang="zh-TW" sz="1600" dirty="0">
                <a:latin typeface="+mj-lt"/>
              </a:rPr>
              <a:t> of at least NT$1 million.</a:t>
            </a:r>
            <a:endParaRPr lang="zh-TW" altLang="en-US" sz="1600" dirty="0">
              <a:latin typeface="+mj-lt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08" y="1052736"/>
            <a:ext cx="4543724" cy="5245503"/>
          </a:xfrm>
          <a:prstGeom prst="rect">
            <a:avLst/>
          </a:prstGeom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477A292-4224-4D2D-8607-6F7D7D1F9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en-US" altLang="zh-TW" smtClean="0"/>
              <a:t>14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2608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solidFill>
            <a:srgbClr val="CCCC00"/>
          </a:solidFill>
        </p:spPr>
        <p:txBody>
          <a:bodyPr/>
          <a:lstStyle/>
          <a:p>
            <a:r>
              <a:rPr lang="en-US" altLang="zh-TW" dirty="0"/>
              <a:t>ACCESS TO TAIWAN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8053E97-3F41-444B-886E-49CDA7F0F36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32812" y="6155267"/>
            <a:ext cx="1219201" cy="273049"/>
          </a:xfrm>
          <a:prstGeom prst="rect">
            <a:avLst/>
          </a:prstGeom>
        </p:spPr>
        <p:txBody>
          <a:bodyPr/>
          <a:lstStyle/>
          <a:p>
            <a:pPr rtl="0"/>
            <a:fld id="{AAEAE4A8-A6E5-453E-B946-FB774B73F48C}" type="slidenum">
              <a:rPr lang="en-US" altLang="zh-TW" smtClean="0"/>
              <a:t>15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2795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9078D0-39A9-4391-AA7E-0AA413FCA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56" y="260648"/>
            <a:ext cx="10873208" cy="591344"/>
          </a:xfrm>
        </p:spPr>
        <p:txBody>
          <a:bodyPr>
            <a:normAutofit/>
          </a:bodyPr>
          <a:lstStyle/>
          <a:p>
            <a:r>
              <a:rPr lang="en-US" altLang="zh-TW" dirty="0"/>
              <a:t>HIGH-QUALITY INDUSTRIAL CLUSTERS</a:t>
            </a:r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CE7BBAC-EAB8-4ACC-832E-B9931D197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1052736"/>
            <a:ext cx="9925744" cy="864096"/>
          </a:xfrm>
        </p:spPr>
        <p:txBody>
          <a:bodyPr/>
          <a:lstStyle/>
          <a:p>
            <a:r>
              <a:rPr lang="en-US" altLang="zh-TW" dirty="0">
                <a:latin typeface="+mj-lt"/>
              </a:rPr>
              <a:t>Taiwan's manufacturing clusters occupy a place in the global supply chain and is an important foundation for the development of Taiwan's industries. </a:t>
            </a:r>
            <a:endParaRPr lang="zh-TW" altLang="en-US" dirty="0">
              <a:latin typeface="+mj-lt"/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008" y="1712932"/>
            <a:ext cx="2457953" cy="4845487"/>
          </a:xfrm>
          <a:prstGeom prst="rect">
            <a:avLst/>
          </a:prstGeom>
        </p:spPr>
      </p:pic>
      <p:pic>
        <p:nvPicPr>
          <p:cNvPr id="35" name="圖片 34"/>
          <p:cNvPicPr>
            <a:picLocks noChangeAspect="1"/>
          </p:cNvPicPr>
          <p:nvPr/>
        </p:nvPicPr>
        <p:blipFill rotWithShape="1">
          <a:blip r:embed="rId4"/>
          <a:srcRect l="1488"/>
          <a:stretch/>
        </p:blipFill>
        <p:spPr>
          <a:xfrm>
            <a:off x="3415304" y="1728756"/>
            <a:ext cx="5225560" cy="4868596"/>
          </a:xfrm>
          <a:prstGeom prst="rect">
            <a:avLst/>
          </a:prstGeom>
        </p:spPr>
      </p:pic>
      <p:sp>
        <p:nvSpPr>
          <p:cNvPr id="36" name="TextBox 2"/>
          <p:cNvSpPr txBox="1"/>
          <p:nvPr/>
        </p:nvSpPr>
        <p:spPr>
          <a:xfrm>
            <a:off x="6028084" y="6544068"/>
            <a:ext cx="49867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Institute for Information Industry (MIC)</a:t>
            </a:r>
          </a:p>
        </p:txBody>
      </p:sp>
      <p:pic>
        <p:nvPicPr>
          <p:cNvPr id="16" name="Picture 2" descr="「台灣」的圖片搜尋結果">
            <a:extLst>
              <a:ext uri="{FF2B5EF4-FFF2-40B4-BE49-F238E27FC236}">
                <a16:creationId xmlns:a16="http://schemas.microsoft.com/office/drawing/2014/main" id="{1C0FDCAF-4989-46B5-9AAA-7AC7ED561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588" y="2117576"/>
            <a:ext cx="2392268" cy="417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2790D9F9-2988-4999-AA10-EB9AEB2F7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en-US" altLang="zh-TW" smtClean="0"/>
              <a:t>16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775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6F2411-53C0-412C-B14C-8AD6DAAF2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ea typeface="微軟正黑體" panose="020B0604030504040204" pitchFamily="34" charset="-120"/>
              </a:rPr>
              <a:t>A2T</a:t>
            </a:r>
            <a:r>
              <a:rPr lang="zh-TW" altLang="en-US" dirty="0"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ea typeface="微軟正黑體" panose="020B0604030504040204" pitchFamily="34" charset="-120"/>
              </a:rPr>
              <a:t>PROGRAM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F58A06CC-5728-4259-ADC2-F843A0F8075B}"/>
              </a:ext>
            </a:extLst>
          </p:cNvPr>
          <p:cNvGrpSpPr/>
          <p:nvPr/>
        </p:nvGrpSpPr>
        <p:grpSpPr>
          <a:xfrm>
            <a:off x="175111" y="985009"/>
            <a:ext cx="11727960" cy="4887981"/>
            <a:chOff x="344704" y="1854816"/>
            <a:chExt cx="11727960" cy="4887981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38533D25-68FC-4380-AE20-60BFE7376B84}"/>
                </a:ext>
              </a:extLst>
            </p:cNvPr>
            <p:cNvSpPr/>
            <p:nvPr/>
          </p:nvSpPr>
          <p:spPr>
            <a:xfrm>
              <a:off x="344704" y="4596440"/>
              <a:ext cx="4864759" cy="2146357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2000"/>
              </a:schemeClr>
            </a:solidFill>
          </p:spPr>
          <p:txBody>
            <a:bodyPr wrap="square" anchor="ctr">
              <a:spAutoFit/>
            </a:bodyPr>
            <a:lstStyle/>
            <a:p>
              <a:pPr lvl="0" algn="just">
                <a:lnSpc>
                  <a:spcPts val="2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US" altLang="zh-TW" b="1" kern="150" dirty="0">
                  <a:solidFill>
                    <a:schemeClr val="tx1">
                      <a:lumMod val="50000"/>
                    </a:schemeClr>
                  </a:solidFill>
                  <a:ea typeface="微軟正黑體" panose="020B0604030504040204" pitchFamily="34" charset="-120"/>
                  <a:cs typeface="Times New Roman" panose="02020603050405020304" pitchFamily="18" charset="0"/>
                </a:rPr>
                <a:t>【Application Period】</a:t>
              </a:r>
              <a:endParaRPr lang="zh-TW" altLang="zh-TW" b="1" kern="100" dirty="0">
                <a:solidFill>
                  <a:schemeClr val="tx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marL="342900" lvl="0" indent="-342900" algn="just">
                <a:lnSpc>
                  <a:spcPts val="2200"/>
                </a:lnSpc>
                <a:spcBef>
                  <a:spcPts val="600"/>
                </a:spcBef>
                <a:spcAft>
                  <a:spcPts val="0"/>
                </a:spcAft>
                <a:buFont typeface="+mj-lt"/>
                <a:buAutoNum type="arabicPeriod"/>
              </a:pPr>
              <a:r>
                <a:rPr lang="en-US" altLang="zh-TW" sz="1600" kern="150" dirty="0">
                  <a:solidFill>
                    <a:schemeClr val="tx1">
                      <a:lumMod val="50000"/>
                    </a:schemeClr>
                  </a:solidFill>
                  <a:ea typeface="微軟正黑體" panose="020B0604030504040204" pitchFamily="34" charset="-120"/>
                  <a:cs typeface="Times New Roman" panose="02020603050405020304" pitchFamily="18" charset="0"/>
                </a:rPr>
                <a:t>Batch 1 : January 1</a:t>
              </a:r>
              <a:r>
                <a:rPr lang="en-US" altLang="zh-TW" sz="1600" kern="150" baseline="30000" dirty="0">
                  <a:solidFill>
                    <a:schemeClr val="tx1">
                      <a:lumMod val="50000"/>
                    </a:schemeClr>
                  </a:solidFill>
                  <a:ea typeface="微軟正黑體" panose="020B0604030504040204" pitchFamily="34" charset="-120"/>
                  <a:cs typeface="Times New Roman" panose="02020603050405020304" pitchFamily="18" charset="0"/>
                </a:rPr>
                <a:t>st</a:t>
              </a:r>
              <a:r>
                <a:rPr lang="en-US" altLang="zh-TW" sz="1600" kern="150" dirty="0">
                  <a:solidFill>
                    <a:schemeClr val="tx1">
                      <a:lumMod val="50000"/>
                    </a:schemeClr>
                  </a:solidFill>
                  <a:ea typeface="微軟正黑體" panose="020B0604030504040204" pitchFamily="34" charset="-120"/>
                  <a:cs typeface="Times New Roman" panose="02020603050405020304" pitchFamily="18" charset="0"/>
                </a:rPr>
                <a:t>  – February 10</a:t>
              </a:r>
              <a:r>
                <a:rPr lang="en-US" altLang="zh-TW" sz="1600" kern="150" baseline="30000" dirty="0">
                  <a:solidFill>
                    <a:schemeClr val="tx1">
                      <a:lumMod val="50000"/>
                    </a:schemeClr>
                  </a:solidFill>
                  <a:ea typeface="微軟正黑體" panose="020B0604030504040204" pitchFamily="34" charset="-120"/>
                  <a:cs typeface="Times New Roman" panose="02020603050405020304" pitchFamily="18" charset="0"/>
                </a:rPr>
                <a:t>th</a:t>
              </a:r>
              <a:r>
                <a:rPr lang="en-US" altLang="zh-TW" sz="1600" kern="150" dirty="0">
                  <a:solidFill>
                    <a:schemeClr val="tx1">
                      <a:lumMod val="50000"/>
                    </a:schemeClr>
                  </a:solidFill>
                  <a:ea typeface="微軟正黑體" panose="020B0604030504040204" pitchFamily="34" charset="-120"/>
                  <a:cs typeface="Times New Roman" panose="02020603050405020304" pitchFamily="18" charset="0"/>
                </a:rPr>
                <a:t> </a:t>
              </a:r>
            </a:p>
            <a:p>
              <a:pPr marL="342900" lvl="0" indent="-342900" algn="just">
                <a:lnSpc>
                  <a:spcPts val="2200"/>
                </a:lnSpc>
                <a:spcBef>
                  <a:spcPts val="600"/>
                </a:spcBef>
                <a:spcAft>
                  <a:spcPts val="0"/>
                </a:spcAft>
                <a:buFont typeface="+mj-lt"/>
                <a:buAutoNum type="arabicPeriod"/>
              </a:pPr>
              <a:r>
                <a:rPr lang="en-US" altLang="zh-TW" sz="1600" kern="150" dirty="0">
                  <a:solidFill>
                    <a:schemeClr val="tx1">
                      <a:lumMod val="50000"/>
                    </a:schemeClr>
                  </a:solidFill>
                  <a:ea typeface="微軟正黑體" panose="020B0604030504040204" pitchFamily="34" charset="-120"/>
                  <a:cs typeface="Times New Roman" panose="02020603050405020304" pitchFamily="18" charset="0"/>
                </a:rPr>
                <a:t>Batch 2 : May 24</a:t>
              </a:r>
              <a:r>
                <a:rPr lang="en-US" altLang="zh-TW" sz="1600" kern="150" baseline="30000" dirty="0">
                  <a:solidFill>
                    <a:schemeClr val="tx1">
                      <a:lumMod val="50000"/>
                    </a:schemeClr>
                  </a:solidFill>
                  <a:ea typeface="微軟正黑體" panose="020B0604030504040204" pitchFamily="34" charset="-120"/>
                  <a:cs typeface="Times New Roman" panose="02020603050405020304" pitchFamily="18" charset="0"/>
                </a:rPr>
                <a:t>th</a:t>
              </a:r>
              <a:r>
                <a:rPr lang="en-US" altLang="zh-TW" sz="1600" kern="150" dirty="0">
                  <a:solidFill>
                    <a:schemeClr val="tx1">
                      <a:lumMod val="50000"/>
                    </a:schemeClr>
                  </a:solidFill>
                  <a:ea typeface="微軟正黑體" panose="020B0604030504040204" pitchFamily="34" charset="-120"/>
                  <a:cs typeface="Times New Roman" panose="02020603050405020304" pitchFamily="18" charset="0"/>
                </a:rPr>
                <a:t> – June 25</a:t>
              </a:r>
              <a:r>
                <a:rPr lang="en-US" altLang="zh-TW" sz="1600" kern="150" baseline="30000" dirty="0">
                  <a:solidFill>
                    <a:schemeClr val="tx1">
                      <a:lumMod val="50000"/>
                    </a:schemeClr>
                  </a:solidFill>
                  <a:ea typeface="微軟正黑體" panose="020B0604030504040204" pitchFamily="34" charset="-120"/>
                  <a:cs typeface="Times New Roman" panose="02020603050405020304" pitchFamily="18" charset="0"/>
                </a:rPr>
                <a:t>th</a:t>
              </a:r>
              <a:r>
                <a:rPr lang="en-US" altLang="zh-TW" sz="1600" kern="150" dirty="0">
                  <a:solidFill>
                    <a:schemeClr val="tx1">
                      <a:lumMod val="50000"/>
                    </a:schemeClr>
                  </a:solidFill>
                  <a:ea typeface="微軟正黑體" panose="020B0604030504040204" pitchFamily="34" charset="-120"/>
                  <a:cs typeface="Times New Roman" panose="02020603050405020304" pitchFamily="18" charset="0"/>
                </a:rPr>
                <a:t> </a:t>
              </a:r>
            </a:p>
            <a:p>
              <a:pPr lvl="0" algn="just">
                <a:lnSpc>
                  <a:spcPts val="2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US" altLang="zh-TW" b="1" kern="150" dirty="0">
                  <a:solidFill>
                    <a:schemeClr val="tx1">
                      <a:lumMod val="50000"/>
                    </a:schemeClr>
                  </a:solidFill>
                  <a:ea typeface="微軟正黑體" panose="020B0604030504040204" pitchFamily="34" charset="-120"/>
                  <a:cs typeface="Times New Roman" panose="02020603050405020304" pitchFamily="18" charset="0"/>
                </a:rPr>
                <a:t>【Acceleration Period】</a:t>
              </a:r>
              <a:endParaRPr lang="zh-TW" altLang="zh-TW" b="1" kern="100" dirty="0">
                <a:solidFill>
                  <a:schemeClr val="tx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marL="342900" lvl="0" indent="-342900" algn="just">
                <a:lnSpc>
                  <a:spcPts val="2200"/>
                </a:lnSpc>
                <a:spcBef>
                  <a:spcPts val="600"/>
                </a:spcBef>
                <a:spcAft>
                  <a:spcPts val="0"/>
                </a:spcAft>
                <a:buFont typeface="+mj-lt"/>
                <a:buAutoNum type="arabicPeriod"/>
              </a:pPr>
              <a:r>
                <a:rPr lang="en-US" altLang="zh-TW" sz="1600" kern="150" dirty="0">
                  <a:solidFill>
                    <a:schemeClr val="tx1">
                      <a:lumMod val="50000"/>
                    </a:schemeClr>
                  </a:solidFill>
                  <a:ea typeface="微軟正黑體" panose="020B0604030504040204" pitchFamily="34" charset="-120"/>
                  <a:cs typeface="Times New Roman" panose="02020603050405020304" pitchFamily="18" charset="0"/>
                </a:rPr>
                <a:t>Batch 1 : March - June</a:t>
              </a:r>
              <a:endParaRPr lang="zh-TW" altLang="zh-TW" sz="1600" kern="100" dirty="0">
                <a:solidFill>
                  <a:schemeClr val="tx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marL="342900" lvl="0" indent="-342900" algn="just">
                <a:lnSpc>
                  <a:spcPts val="2200"/>
                </a:lnSpc>
                <a:spcBef>
                  <a:spcPts val="600"/>
                </a:spcBef>
                <a:spcAft>
                  <a:spcPts val="0"/>
                </a:spcAft>
                <a:buFont typeface="+mj-lt"/>
                <a:buAutoNum type="arabicPeriod"/>
              </a:pPr>
              <a:r>
                <a:rPr lang="en-US" altLang="zh-TW" sz="1600" kern="150" dirty="0">
                  <a:solidFill>
                    <a:schemeClr val="tx1">
                      <a:lumMod val="50000"/>
                    </a:schemeClr>
                  </a:solidFill>
                  <a:ea typeface="微軟正黑體" panose="020B0604030504040204" pitchFamily="34" charset="-120"/>
                  <a:cs typeface="Times New Roman" panose="02020603050405020304" pitchFamily="18" charset="0"/>
                </a:rPr>
                <a:t>Batch 2 : July - October</a:t>
              </a:r>
              <a:endParaRPr lang="zh-TW" altLang="zh-TW" sz="1600" kern="100" dirty="0">
                <a:solidFill>
                  <a:schemeClr val="tx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A46CC227-10DF-41E8-82DA-323599DF972C}"/>
                </a:ext>
              </a:extLst>
            </p:cNvPr>
            <p:cNvGrpSpPr/>
            <p:nvPr/>
          </p:nvGrpSpPr>
          <p:grpSpPr>
            <a:xfrm>
              <a:off x="5231904" y="1854816"/>
              <a:ext cx="6840760" cy="4886552"/>
              <a:chOff x="136654" y="1569862"/>
              <a:chExt cx="5894165" cy="3721197"/>
            </a:xfrm>
          </p:grpSpPr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2A547BB1-06F1-43B0-91CB-C2286D7D5D67}"/>
                  </a:ext>
                </a:extLst>
              </p:cNvPr>
              <p:cNvSpPr/>
              <p:nvPr/>
            </p:nvSpPr>
            <p:spPr>
              <a:xfrm>
                <a:off x="596730" y="1569862"/>
                <a:ext cx="1700556" cy="371486"/>
              </a:xfrm>
              <a:prstGeom prst="rect">
                <a:avLst/>
              </a:prstGeom>
              <a:solidFill>
                <a:srgbClr val="A5A5A5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/>
                <a:r>
                  <a:rPr lang="en-US" altLang="zh-TW" sz="2000" b="1" kern="0" dirty="0">
                    <a:solidFill>
                      <a:prstClr val="white"/>
                    </a:solidFill>
                    <a:ea typeface="微軟正黑體" panose="020B0604030504040204" pitchFamily="34" charset="-120"/>
                  </a:rPr>
                  <a:t>Startup Needs </a:t>
                </a:r>
                <a:endParaRPr lang="zh-TW" altLang="en-US" sz="2000" b="1" kern="0" dirty="0">
                  <a:solidFill>
                    <a:prstClr val="white"/>
                  </a:solidFill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" name="等腰三角形 8">
                <a:extLst>
                  <a:ext uri="{FF2B5EF4-FFF2-40B4-BE49-F238E27FC236}">
                    <a16:creationId xmlns:a16="http://schemas.microsoft.com/office/drawing/2014/main" id="{C4BB0FD2-526E-4C2E-B96B-ED715CF95065}"/>
                  </a:ext>
                </a:extLst>
              </p:cNvPr>
              <p:cNvSpPr/>
              <p:nvPr/>
            </p:nvSpPr>
            <p:spPr>
              <a:xfrm rot="5400000">
                <a:off x="2366857" y="1653349"/>
                <a:ext cx="360000" cy="216000"/>
              </a:xfrm>
              <a:prstGeom prst="triangle">
                <a:avLst/>
              </a:prstGeom>
              <a:solidFill>
                <a:srgbClr val="A5A5A5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/>
                <a:endParaRPr lang="zh-TW" altLang="en-US" sz="1600" b="1" kern="0">
                  <a:solidFill>
                    <a:prstClr val="white"/>
                  </a:solidFill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68340410-4A5A-46C2-BC4F-A845B1D47E9D}"/>
                  </a:ext>
                </a:extLst>
              </p:cNvPr>
              <p:cNvSpPr txBox="1"/>
              <p:nvPr/>
            </p:nvSpPr>
            <p:spPr>
              <a:xfrm flipH="1">
                <a:off x="1127152" y="2411254"/>
                <a:ext cx="1311705" cy="398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93939">
                        <a:lumMod val="75000"/>
                      </a:srgbClr>
                    </a:solidFill>
                    <a:effectLst/>
                    <a:uLnTx/>
                    <a:uFillTx/>
                    <a:ea typeface="微軟正黑體" panose="020B0604030504040204" pitchFamily="34" charset="-120"/>
                  </a:rPr>
                  <a:t>Manufacturing &amp; Verification</a:t>
                </a:r>
                <a:endParaRPr kumimoji="0" lang="zh-TW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393939">
                      <a:lumMod val="75000"/>
                    </a:srgbClr>
                  </a:solidFill>
                  <a:effectLst/>
                  <a:uLnTx/>
                  <a:uFillTx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DBB5565E-6D24-46F4-A9C1-93149AD0422F}"/>
                  </a:ext>
                </a:extLst>
              </p:cNvPr>
              <p:cNvSpPr txBox="1"/>
              <p:nvPr/>
            </p:nvSpPr>
            <p:spPr>
              <a:xfrm flipH="1">
                <a:off x="1140885" y="3382136"/>
                <a:ext cx="1209782" cy="234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93939">
                        <a:lumMod val="75000"/>
                      </a:srgbClr>
                    </a:solidFill>
                    <a:effectLst/>
                    <a:uLnTx/>
                    <a:uFillTx/>
                    <a:ea typeface="微軟正黑體" panose="020B0604030504040204" pitchFamily="34" charset="-120"/>
                  </a:rPr>
                  <a:t>Asian Market</a:t>
                </a:r>
                <a:endParaRPr kumimoji="0" lang="zh-TW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393939">
                      <a:lumMod val="75000"/>
                    </a:srgbClr>
                  </a:solidFill>
                  <a:effectLst/>
                  <a:uLnTx/>
                  <a:uFillTx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725B5C14-D210-4257-AB93-8E8E532F0DC4}"/>
                  </a:ext>
                </a:extLst>
              </p:cNvPr>
              <p:cNvSpPr txBox="1"/>
              <p:nvPr/>
            </p:nvSpPr>
            <p:spPr>
              <a:xfrm flipH="1">
                <a:off x="1148016" y="4421275"/>
                <a:ext cx="1198087" cy="257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93939">
                        <a:lumMod val="75000"/>
                      </a:srgbClr>
                    </a:solidFill>
                    <a:effectLst/>
                    <a:uLnTx/>
                    <a:uFillTx/>
                    <a:ea typeface="微軟正黑體" panose="020B0604030504040204" pitchFamily="34" charset="-120"/>
                  </a:rPr>
                  <a:t>Talents</a:t>
                </a:r>
                <a:endParaRPr kumimoji="0" lang="zh-TW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393939">
                      <a:lumMod val="75000"/>
                    </a:srgbClr>
                  </a:solidFill>
                  <a:effectLst/>
                  <a:uLnTx/>
                  <a:uFillTx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A3AC2035-2195-4306-A2AF-9F1CD0270B86}"/>
                  </a:ext>
                </a:extLst>
              </p:cNvPr>
              <p:cNvSpPr/>
              <p:nvPr/>
            </p:nvSpPr>
            <p:spPr>
              <a:xfrm>
                <a:off x="2937997" y="1569862"/>
                <a:ext cx="3092822" cy="371486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/>
                <a:r>
                  <a:rPr lang="en-US" altLang="zh-TW" sz="2000" b="1" kern="0" dirty="0">
                    <a:solidFill>
                      <a:prstClr val="white"/>
                    </a:solidFill>
                    <a:ea typeface="微軟正黑體" panose="020B0604030504040204" pitchFamily="34" charset="-120"/>
                  </a:rPr>
                  <a:t>A2T  Program</a:t>
                </a:r>
                <a:endParaRPr lang="zh-TW" altLang="en-US" sz="2000" b="1" kern="0" dirty="0">
                  <a:solidFill>
                    <a:prstClr val="white"/>
                  </a:solidFill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CF23460F-FA74-4596-BD19-E3C1A8A43F05}"/>
                  </a:ext>
                </a:extLst>
              </p:cNvPr>
              <p:cNvSpPr txBox="1"/>
              <p:nvPr/>
            </p:nvSpPr>
            <p:spPr>
              <a:xfrm>
                <a:off x="2937998" y="2220278"/>
                <a:ext cx="2898979" cy="1282261"/>
              </a:xfrm>
              <a:prstGeom prst="rect">
                <a:avLst/>
              </a:prstGeom>
              <a:solidFill>
                <a:srgbClr val="C4EAE8">
                  <a:alpha val="52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TW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b="1" i="0" u="none" strike="noStrike" cap="none" spc="0" normalizeH="0" baseline="0">
                    <a:ln>
                      <a:noFill/>
                    </a:ln>
                    <a:solidFill>
                      <a:srgbClr val="393939"/>
                    </a:solidFill>
                    <a:effectLst/>
                    <a:uLnTx/>
                    <a:uFillTx/>
                    <a:latin typeface="Arial"/>
                    <a:ea typeface="微軟正黑體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marL="285750" marR="0" lvl="0" indent="-285750" algn="l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altLang="zh-TW" sz="1600" b="0" kern="0" dirty="0" err="1">
                    <a:latin typeface="+mn-lt"/>
                    <a:ea typeface="微軟正黑體" panose="020B0604030504040204" pitchFamily="34" charset="-120"/>
                  </a:rPr>
                  <a:t>Concall</a:t>
                </a:r>
                <a:r>
                  <a:rPr lang="en-US" altLang="zh-TW" sz="1600" b="0" kern="0" dirty="0">
                    <a:latin typeface="+mn-lt"/>
                    <a:ea typeface="微軟正黑體" panose="020B0604030504040204" pitchFamily="34" charset="-120"/>
                  </a:rPr>
                  <a:t> Confirmation </a:t>
                </a:r>
                <a:endParaRPr kumimoji="0" lang="en-US" altLang="zh-TW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393939"/>
                  </a:solidFill>
                  <a:effectLst/>
                  <a:uLnTx/>
                  <a:uFillTx/>
                  <a:latin typeface="+mn-lt"/>
                  <a:ea typeface="微軟正黑體" panose="020B0604030504040204" pitchFamily="34" charset="-120"/>
                </a:endParaRPr>
              </a:p>
              <a:p>
                <a:pPr marL="285750" marR="0" lvl="0" indent="-285750" algn="l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zh-TW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93939"/>
                    </a:solidFill>
                    <a:effectLst/>
                    <a:uLnTx/>
                    <a:uFillTx/>
                    <a:latin typeface="+mn-lt"/>
                    <a:ea typeface="微軟正黑體" panose="020B0604030504040204" pitchFamily="34" charset="-120"/>
                  </a:rPr>
                  <a:t>Online Mentoring </a:t>
                </a:r>
              </a:p>
              <a:p>
                <a:pPr marL="285750" marR="0" lvl="0" indent="-285750" algn="l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zh-TW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93939"/>
                    </a:solidFill>
                    <a:effectLst/>
                    <a:uLnTx/>
                    <a:uFillTx/>
                    <a:latin typeface="+mn-lt"/>
                    <a:ea typeface="微軟正黑體" panose="020B0604030504040204" pitchFamily="34" charset="-120"/>
                  </a:rPr>
                  <a:t>DEMO pitching and exposure opportunities </a:t>
                </a:r>
              </a:p>
              <a:p>
                <a:pPr marL="285750" marR="0" lvl="0" indent="-285750" algn="l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zh-TW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93939"/>
                    </a:solidFill>
                    <a:effectLst/>
                    <a:uLnTx/>
                    <a:uFillTx/>
                    <a:latin typeface="+mn-lt"/>
                    <a:ea typeface="微軟正黑體" panose="020B0604030504040204" pitchFamily="34" charset="-120"/>
                  </a:rPr>
                  <a:t>Online call regarding setting up a company</a:t>
                </a:r>
              </a:p>
            </p:txBody>
          </p:sp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931DE4FF-4E9E-45D4-ACA0-FA02AA6DDEA7}"/>
                  </a:ext>
                </a:extLst>
              </p:cNvPr>
              <p:cNvSpPr txBox="1"/>
              <p:nvPr/>
            </p:nvSpPr>
            <p:spPr>
              <a:xfrm>
                <a:off x="2937997" y="3869827"/>
                <a:ext cx="2898979" cy="1421232"/>
              </a:xfrm>
              <a:prstGeom prst="rect">
                <a:avLst/>
              </a:prstGeom>
              <a:solidFill>
                <a:srgbClr val="F6C6C2">
                  <a:alpha val="52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TW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b="1" i="0" u="none" strike="noStrike" cap="none" spc="0" normalizeH="0" baseline="0">
                    <a:ln>
                      <a:noFill/>
                    </a:ln>
                    <a:solidFill>
                      <a:srgbClr val="393939"/>
                    </a:solidFill>
                    <a:effectLst/>
                    <a:uLnTx/>
                    <a:uFillTx/>
                    <a:latin typeface="Arial"/>
                    <a:ea typeface="微軟正黑體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marL="285750" marR="0" lvl="0" indent="-285750" algn="l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zh-TW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93939"/>
                    </a:solidFill>
                    <a:effectLst/>
                    <a:uLnTx/>
                    <a:uFillTx/>
                    <a:latin typeface="+mn-lt"/>
                    <a:ea typeface="微軟正黑體" panose="020B0604030504040204" pitchFamily="34" charset="-120"/>
                  </a:rPr>
                  <a:t>Offline exhibition</a:t>
                </a:r>
                <a:r>
                  <a:rPr lang="en-US" altLang="zh-TW" sz="1600" b="0" kern="0" dirty="0">
                    <a:latin typeface="+mn-lt"/>
                    <a:ea typeface="微軟正黑體" panose="020B0604030504040204" pitchFamily="34" charset="-120"/>
                  </a:rPr>
                  <a:t>: </a:t>
                </a:r>
                <a:r>
                  <a:rPr kumimoji="0" lang="en-US" altLang="zh-TW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93939"/>
                    </a:solidFill>
                    <a:effectLst/>
                    <a:uLnTx/>
                    <a:uFillTx/>
                    <a:latin typeface="+mn-lt"/>
                    <a:ea typeface="微軟正黑體" panose="020B0604030504040204" pitchFamily="34" charset="-120"/>
                  </a:rPr>
                  <a:t>InnoVEX</a:t>
                </a:r>
                <a:r>
                  <a:rPr kumimoji="0" lang="zh-TW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93939"/>
                    </a:solidFill>
                    <a:effectLst/>
                    <a:uLnTx/>
                    <a:uFillTx/>
                    <a:latin typeface="+mn-lt"/>
                    <a:ea typeface="微軟正黑體" panose="020B0604030504040204" pitchFamily="34" charset="-120"/>
                  </a:rPr>
                  <a:t>、</a:t>
                </a:r>
                <a:r>
                  <a:rPr kumimoji="0" lang="en-US" altLang="zh-TW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93939"/>
                    </a:solidFill>
                    <a:effectLst/>
                    <a:uLnTx/>
                    <a:uFillTx/>
                    <a:latin typeface="+mn-lt"/>
                    <a:ea typeface="微軟正黑體" panose="020B0604030504040204" pitchFamily="34" charset="-120"/>
                  </a:rPr>
                  <a:t>Meet Taipei</a:t>
                </a:r>
              </a:p>
              <a:p>
                <a:pPr marL="285750" marR="0" lvl="0" indent="-285750" algn="l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zh-TW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93939"/>
                    </a:solidFill>
                    <a:effectLst/>
                    <a:uLnTx/>
                    <a:uFillTx/>
                    <a:latin typeface="+mn-lt"/>
                    <a:ea typeface="微軟正黑體" panose="020B0604030504040204" pitchFamily="34" charset="-120"/>
                  </a:rPr>
                  <a:t>Business meeting in person </a:t>
                </a:r>
                <a:endParaRPr kumimoji="0" lang="zh-TW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393939"/>
                  </a:solidFill>
                  <a:effectLst/>
                  <a:uLnTx/>
                  <a:uFillTx/>
                  <a:latin typeface="+mn-lt"/>
                  <a:ea typeface="微軟正黑體" panose="020B0604030504040204" pitchFamily="34" charset="-120"/>
                </a:endParaRPr>
              </a:p>
              <a:p>
                <a:pPr marL="285750" marR="0" lvl="0" indent="-285750" algn="l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zh-TW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93939"/>
                    </a:solidFill>
                    <a:effectLst/>
                    <a:uLnTx/>
                    <a:uFillTx/>
                    <a:latin typeface="+mn-lt"/>
                    <a:ea typeface="微軟正黑體" panose="020B0604030504040204" pitchFamily="34" charset="-120"/>
                  </a:rPr>
                  <a:t>Administration help </a:t>
                </a:r>
                <a:r>
                  <a:rPr lang="en-US" altLang="zh-TW" sz="1600" b="0" kern="0" dirty="0">
                    <a:latin typeface="+mn-lt"/>
                    <a:ea typeface="微軟正黑體" panose="020B0604030504040204" pitchFamily="34" charset="-120"/>
                  </a:rPr>
                  <a:t> regarding c</a:t>
                </a:r>
                <a:r>
                  <a:rPr kumimoji="0" lang="en-US" altLang="zh-TW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93939"/>
                    </a:solidFill>
                    <a:effectLst/>
                    <a:uLnTx/>
                    <a:uFillTx/>
                    <a:latin typeface="+mn-lt"/>
                    <a:ea typeface="微軟正黑體" panose="020B0604030504040204" pitchFamily="34" charset="-120"/>
                  </a:rPr>
                  <a:t>ompany</a:t>
                </a:r>
                <a:r>
                  <a:rPr kumimoji="0" lang="en-US" altLang="zh-TW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93939"/>
                    </a:solidFill>
                    <a:effectLst/>
                    <a:uLnTx/>
                    <a:uFillTx/>
                    <a:latin typeface="+mn-lt"/>
                    <a:ea typeface="微軟正黑體" panose="020B0604030504040204" pitchFamily="34" charset="-120"/>
                  </a:rPr>
                  <a:t> establishment</a:t>
                </a:r>
              </a:p>
              <a:p>
                <a:pPr marL="285750" marR="0" lvl="0" indent="-285750" algn="l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zh-TW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93939"/>
                    </a:solidFill>
                    <a:effectLst/>
                    <a:uLnTx/>
                    <a:uFillTx/>
                    <a:latin typeface="+mn-lt"/>
                    <a:ea typeface="微軟正黑體" panose="020B0604030504040204" pitchFamily="34" charset="-120"/>
                  </a:rPr>
                  <a:t>Connect with TACC+</a:t>
                </a:r>
                <a:endParaRPr kumimoji="0" lang="zh-TW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393939"/>
                  </a:solidFill>
                  <a:effectLst/>
                  <a:uLnTx/>
                  <a:uFillTx/>
                  <a:latin typeface="+mn-lt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0195A160-F7DE-4933-A23F-7608B0331D5E}"/>
                  </a:ext>
                </a:extLst>
              </p:cNvPr>
              <p:cNvSpPr/>
              <p:nvPr/>
            </p:nvSpPr>
            <p:spPr>
              <a:xfrm>
                <a:off x="2411760" y="3270384"/>
                <a:ext cx="335904" cy="4453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93939"/>
                    </a:solidFill>
                    <a:effectLst/>
                    <a:uLnTx/>
                    <a:uFillTx/>
                    <a:ea typeface="微軟正黑體" panose="020B0604030504040204" pitchFamily="34" charset="-120"/>
                  </a:rPr>
                  <a:t>+</a:t>
                </a:r>
                <a:endParaRPr kumimoji="0" lang="zh-TW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393939"/>
                  </a:solidFill>
                  <a:effectLst/>
                  <a:uLnTx/>
                  <a:uFillTx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5526DA24-04CA-450A-A13D-697EC9F8A2E5}"/>
                  </a:ext>
                </a:extLst>
              </p:cNvPr>
              <p:cNvSpPr txBox="1"/>
              <p:nvPr/>
            </p:nvSpPr>
            <p:spPr>
              <a:xfrm flipH="1">
                <a:off x="2937998" y="1955926"/>
                <a:ext cx="2079265" cy="236330"/>
              </a:xfrm>
              <a:prstGeom prst="rect">
                <a:avLst/>
              </a:prstGeom>
              <a:solidFill>
                <a:srgbClr val="00AEBA"/>
              </a:solidFill>
              <a:ln>
                <a:solidFill>
                  <a:srgbClr val="1DC4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ts val="17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微軟正黑體" panose="020B0604030504040204" pitchFamily="34" charset="-120"/>
                  </a:rPr>
                  <a:t>Online Acceleration</a:t>
                </a:r>
                <a:endParaRPr kumimoji="0" lang="zh-TW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6FE07A07-6792-4955-9482-5A8A10477EED}"/>
                  </a:ext>
                </a:extLst>
              </p:cNvPr>
              <p:cNvSpPr txBox="1"/>
              <p:nvPr/>
            </p:nvSpPr>
            <p:spPr>
              <a:xfrm flipH="1">
                <a:off x="2937998" y="3604898"/>
                <a:ext cx="2079265" cy="236330"/>
              </a:xfrm>
              <a:prstGeom prst="rect">
                <a:avLst/>
              </a:prstGeom>
              <a:solidFill>
                <a:srgbClr val="DC6674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ts val="17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微軟正黑體" panose="020B0604030504040204" pitchFamily="34" charset="-120"/>
                  </a:rPr>
                  <a:t>Offline </a:t>
                </a:r>
                <a:r>
                  <a:rPr kumimoji="0" lang="en-US" altLang="zh-TW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微軟正黑體" panose="020B0604030504040204" pitchFamily="34" charset="-120"/>
                  </a:rPr>
                  <a:t>Softlanding</a:t>
                </a:r>
                <a:endParaRPr kumimoji="0" lang="zh-TW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21" name="圖片 20">
                <a:extLst>
                  <a:ext uri="{FF2B5EF4-FFF2-40B4-BE49-F238E27FC236}">
                    <a16:creationId xmlns:a16="http://schemas.microsoft.com/office/drawing/2014/main" id="{E7D3E763-C8BC-4E22-B9CC-5DC61D5FAF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6654" y="2149925"/>
                <a:ext cx="1108955" cy="776443"/>
              </a:xfrm>
              <a:prstGeom prst="rect">
                <a:avLst/>
              </a:prstGeom>
            </p:spPr>
          </p:pic>
          <p:pic>
            <p:nvPicPr>
              <p:cNvPr id="22" name="圖片 21">
                <a:extLst>
                  <a:ext uri="{FF2B5EF4-FFF2-40B4-BE49-F238E27FC236}">
                    <a16:creationId xmlns:a16="http://schemas.microsoft.com/office/drawing/2014/main" id="{E2E4D36C-30B1-4389-935B-CC0D0F272D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8412" y="3192190"/>
                <a:ext cx="952689" cy="634334"/>
              </a:xfrm>
              <a:prstGeom prst="rect">
                <a:avLst/>
              </a:prstGeom>
            </p:spPr>
          </p:pic>
          <p:pic>
            <p:nvPicPr>
              <p:cNvPr id="23" name="圖片 22">
                <a:extLst>
                  <a:ext uri="{FF2B5EF4-FFF2-40B4-BE49-F238E27FC236}">
                    <a16:creationId xmlns:a16="http://schemas.microsoft.com/office/drawing/2014/main" id="{6372938A-6F8D-42A4-896D-6F402C6110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050" y="4057477"/>
                <a:ext cx="971906" cy="971906"/>
              </a:xfrm>
              <a:prstGeom prst="rect">
                <a:avLst/>
              </a:prstGeom>
            </p:spPr>
          </p:pic>
        </p:grpSp>
      </p:grpSp>
      <p:pic>
        <p:nvPicPr>
          <p:cNvPr id="27" name="圖片 26">
            <a:extLst>
              <a:ext uri="{FF2B5EF4-FFF2-40B4-BE49-F238E27FC236}">
                <a16:creationId xmlns:a16="http://schemas.microsoft.com/office/drawing/2014/main" id="{28208963-8EA6-CF49-B241-CF051062F9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6" y="985009"/>
            <a:ext cx="4864760" cy="27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0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3728549" y="2377776"/>
            <a:ext cx="6957511" cy="3551960"/>
            <a:chOff x="4595477" y="2764463"/>
            <a:chExt cx="4664588" cy="2397207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7609" y="2916560"/>
              <a:ext cx="2129574" cy="2139081"/>
            </a:xfrm>
            <a:prstGeom prst="rect">
              <a:avLst/>
            </a:prstGeom>
          </p:spPr>
        </p:pic>
        <p:sp>
          <p:nvSpPr>
            <p:cNvPr id="4" name="圓角矩形 3"/>
            <p:cNvSpPr/>
            <p:nvPr/>
          </p:nvSpPr>
          <p:spPr>
            <a:xfrm>
              <a:off x="4595477" y="2764463"/>
              <a:ext cx="4664588" cy="2397207"/>
            </a:xfrm>
            <a:prstGeom prst="roundRect">
              <a:avLst/>
            </a:prstGeom>
            <a:noFill/>
            <a:ln w="3175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4781611" y="3139225"/>
              <a:ext cx="1444819" cy="727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 dirty="0">
                  <a:solidFill>
                    <a:srgbClr val="FF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Joint collaborative project between corporate and startup</a:t>
              </a:r>
              <a:endParaRPr lang="zh-TW" altLang="en-US" sz="16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7987335" y="4112719"/>
              <a:ext cx="1258609" cy="727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 dirty="0">
                  <a:solidFill>
                    <a:srgbClr val="6699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Connect to strategy investment department</a:t>
              </a:r>
              <a:endParaRPr lang="zh-TW" altLang="en-US" sz="1600" b="1" dirty="0">
                <a:solidFill>
                  <a:srgbClr val="66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4762801" y="4112719"/>
              <a:ext cx="1396998" cy="560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 dirty="0">
                  <a:solidFill>
                    <a:srgbClr val="00B0F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Corporate provides technical support to startups. </a:t>
              </a:r>
              <a:endParaRPr lang="zh-TW" altLang="en-US" sz="16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8001457" y="3104685"/>
              <a:ext cx="1258608" cy="893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 dirty="0">
                  <a:solidFill>
                    <a:srgbClr val="F79646">
                      <a:lumMod val="7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Corporate introduce clients  to startups for business marketing.</a:t>
              </a:r>
              <a:endParaRPr lang="zh-TW" altLang="en-US" sz="1600" b="1" dirty="0">
                <a:solidFill>
                  <a:srgbClr val="F79646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6368870" y="3734492"/>
              <a:ext cx="1289484" cy="436207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CSE Practice in IAPS</a:t>
              </a:r>
              <a:endParaRPr lang="zh-TW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0" name="向右箭號 9"/>
          <p:cNvSpPr/>
          <p:nvPr/>
        </p:nvSpPr>
        <p:spPr>
          <a:xfrm>
            <a:off x="621804" y="1340768"/>
            <a:ext cx="3384375" cy="355261"/>
          </a:xfrm>
          <a:prstGeom prst="rightArrow">
            <a:avLst>
              <a:gd name="adj1" fmla="val 100000"/>
              <a:gd name="adj2" fmla="val 8950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CSE</a:t>
            </a:r>
          </a:p>
        </p:txBody>
      </p:sp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CSE IN</a:t>
            </a:r>
            <a:r>
              <a:rPr lang="zh-TW" altLang="en-US" sz="4000" dirty="0"/>
              <a:t> </a:t>
            </a:r>
            <a:r>
              <a:rPr lang="en-US" altLang="zh-TW" sz="4000" dirty="0"/>
              <a:t>A2T</a:t>
            </a:r>
            <a:endParaRPr lang="zh-TW" altLang="en-US" sz="4000" dirty="0"/>
          </a:p>
        </p:txBody>
      </p:sp>
      <p:sp>
        <p:nvSpPr>
          <p:cNvPr id="12" name="矩形 11"/>
          <p:cNvSpPr/>
          <p:nvPr/>
        </p:nvSpPr>
        <p:spPr>
          <a:xfrm>
            <a:off x="405780" y="1713756"/>
            <a:ext cx="3716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Corporate Startup Engagement</a:t>
            </a:r>
          </a:p>
        </p:txBody>
      </p:sp>
      <p:sp>
        <p:nvSpPr>
          <p:cNvPr id="13" name="矩形 12"/>
          <p:cNvSpPr/>
          <p:nvPr/>
        </p:nvSpPr>
        <p:spPr>
          <a:xfrm>
            <a:off x="664652" y="5426552"/>
            <a:ext cx="28798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1400" b="1" dirty="0"/>
              <a:t>We had successful collaborative case between startups and giant companies in Taiwan.</a:t>
            </a:r>
            <a:endParaRPr lang="zh-TW" altLang="en-US" sz="1400" b="1" dirty="0"/>
          </a:p>
        </p:txBody>
      </p:sp>
      <p:sp>
        <p:nvSpPr>
          <p:cNvPr id="14" name="矩形 13"/>
          <p:cNvSpPr/>
          <p:nvPr/>
        </p:nvSpPr>
        <p:spPr>
          <a:xfrm>
            <a:off x="4101518" y="1160705"/>
            <a:ext cx="69614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1600" i="1" dirty="0">
                <a:solidFill>
                  <a:srgbClr val="0070C0"/>
                </a:solidFill>
              </a:rPr>
              <a:t>“Building a powerful and effective interface to partner with startups is not a small task. But productive startup engagements are worth every mile you go, and will quickly become an indispensable tool in the innovation toolkit of your company.”</a:t>
            </a:r>
          </a:p>
          <a:p>
            <a:pPr algn="r"/>
            <a:r>
              <a:rPr lang="en-US" altLang="zh-TW" sz="1600" i="1" dirty="0"/>
              <a:t>~Peter </a:t>
            </a:r>
            <a:r>
              <a:rPr lang="en-US" altLang="zh-TW" sz="1600" i="1" dirty="0" err="1"/>
              <a:t>Borchers</a:t>
            </a:r>
            <a:r>
              <a:rPr lang="zh-TW" altLang="en-US" sz="1600" i="1" dirty="0"/>
              <a:t> 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28" y="3880111"/>
            <a:ext cx="2178556" cy="1517532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78" y="2283844"/>
            <a:ext cx="2160829" cy="1525418"/>
          </a:xfrm>
          <a:prstGeom prst="rect">
            <a:avLst/>
          </a:prstGeom>
        </p:spPr>
      </p:pic>
      <p:sp>
        <p:nvSpPr>
          <p:cNvPr id="18" name="投影片編號版面配置區 17">
            <a:extLst>
              <a:ext uri="{FF2B5EF4-FFF2-40B4-BE49-F238E27FC236}">
                <a16:creationId xmlns:a16="http://schemas.microsoft.com/office/drawing/2014/main" id="{8A09B186-21E3-487B-A626-30CEC81E4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en-US" altLang="zh-TW" smtClean="0"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9290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4C8C3A-0488-4DC1-9729-DEA85A757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56" y="260648"/>
            <a:ext cx="8686801" cy="591344"/>
          </a:xfrm>
        </p:spPr>
        <p:txBody>
          <a:bodyPr>
            <a:normAutofit/>
          </a:bodyPr>
          <a:lstStyle/>
          <a:p>
            <a:r>
              <a:rPr lang="en-US" altLang="zh-TW" dirty="0"/>
              <a:t>A2T PROCESS &amp; GOALS</a:t>
            </a:r>
            <a:endParaRPr lang="zh-TW" altLang="en-US" dirty="0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C62D8690-D6F2-4246-AC54-AB83FA29A1DF}"/>
              </a:ext>
            </a:extLst>
          </p:cNvPr>
          <p:cNvSpPr txBox="1"/>
          <p:nvPr/>
        </p:nvSpPr>
        <p:spPr>
          <a:xfrm>
            <a:off x="5868422" y="2420888"/>
            <a:ext cx="5842614" cy="38472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I： Evaluation &amp; Mentorship</a:t>
            </a:r>
          </a:p>
          <a:p>
            <a:pPr marL="690673" lvl="1" indent="-345336">
              <a:buFont typeface="Arial"/>
              <a:buChar char="•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Online application ( please check out IAPS official website for more information)</a:t>
            </a:r>
          </a:p>
          <a:p>
            <a:pPr marL="690673" lvl="1" indent="-345336">
              <a:buFont typeface="Arial"/>
              <a:buChar char="•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Virtual meetings to discuss the business plan</a:t>
            </a:r>
          </a:p>
          <a:p>
            <a:pPr marL="690673" lvl="1" indent="-345336">
              <a:buFont typeface="Arial"/>
              <a:buChar char="•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Set up milestones and A2T program package</a:t>
            </a:r>
          </a:p>
          <a:p>
            <a:pPr marL="690673" lvl="1" indent="-345336">
              <a:buFont typeface="Arial"/>
              <a:buChar char="•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Online mentoring sessions</a:t>
            </a:r>
          </a:p>
          <a:p>
            <a:pPr marL="690673" lvl="1" indent="-345336">
              <a:buFont typeface="Arial"/>
              <a:buChar char="•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Ongoing support and follow up</a:t>
            </a:r>
          </a:p>
          <a:p>
            <a:endParaRPr lang="en-US" dirty="0">
              <a:solidFill>
                <a:srgbClr val="0070C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spcBef>
                <a:spcPct val="0"/>
              </a:spcBef>
            </a:pPr>
            <a:r>
              <a:rPr lang="en-US" sz="20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II： Local Ecosystem Matchmaking</a:t>
            </a:r>
          </a:p>
          <a:p>
            <a:pPr marL="690673" lvl="1" indent="-345336">
              <a:buFont typeface="Arial"/>
              <a:buChar char="•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Arrange meetings with potential partners and clients in Taiwan</a:t>
            </a:r>
          </a:p>
          <a:p>
            <a:pPr marL="690673" lvl="1" indent="-345336">
              <a:buFont typeface="Arial"/>
              <a:buChar char="•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Provide related landing services </a:t>
            </a:r>
          </a:p>
          <a:p>
            <a:endParaRPr lang="en-US" dirty="0">
              <a:solidFill>
                <a:srgbClr val="0070C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spcBef>
                <a:spcPct val="0"/>
              </a:spcBef>
            </a:pPr>
            <a:r>
              <a:rPr lang="en-US" sz="2000" dirty="0" err="1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III：Marketing</a:t>
            </a:r>
            <a:r>
              <a:rPr lang="en-US" sz="20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&amp; Expos</a:t>
            </a:r>
          </a:p>
          <a:p>
            <a:pPr marL="690673" lvl="1" indent="-345336">
              <a:buFont typeface="Arial"/>
              <a:buChar char="•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Arrange to exhibit at startup expos in Taiwan</a:t>
            </a:r>
          </a:p>
          <a:p>
            <a:pPr marL="690673" lvl="1" indent="-345336">
              <a:buFont typeface="Arial"/>
              <a:buChar char="•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Arrange pitch opportunities according to startups’ fundraising needs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928C83B-F0CC-4D0B-8409-697DB4ED1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22" y="4472507"/>
            <a:ext cx="2494012" cy="1323474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08B0C71-C1DD-4093-941B-92FCC09F9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322" y="4466772"/>
            <a:ext cx="2808312" cy="1353946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五邊形 7">
            <a:extLst>
              <a:ext uri="{FF2B5EF4-FFF2-40B4-BE49-F238E27FC236}">
                <a16:creationId xmlns:a16="http://schemas.microsoft.com/office/drawing/2014/main" id="{75F24A9E-DC6F-423D-B3EB-675F28B52E5C}"/>
              </a:ext>
            </a:extLst>
          </p:cNvPr>
          <p:cNvSpPr/>
          <p:nvPr/>
        </p:nvSpPr>
        <p:spPr>
          <a:xfrm>
            <a:off x="5578151" y="655970"/>
            <a:ext cx="1800200" cy="1406005"/>
          </a:xfrm>
          <a:prstGeom prst="pent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TW" sz="1600" b="1" dirty="0"/>
              <a:t>Local Rep. &amp; Office</a:t>
            </a:r>
            <a:endParaRPr lang="zh-TW" altLang="en-US" sz="1600" b="1" dirty="0"/>
          </a:p>
        </p:txBody>
      </p:sp>
      <p:sp>
        <p:nvSpPr>
          <p:cNvPr id="9" name="五邊形 8">
            <a:extLst>
              <a:ext uri="{FF2B5EF4-FFF2-40B4-BE49-F238E27FC236}">
                <a16:creationId xmlns:a16="http://schemas.microsoft.com/office/drawing/2014/main" id="{5FD9DE62-75B8-40B2-A8BA-B2865E19B262}"/>
              </a:ext>
            </a:extLst>
          </p:cNvPr>
          <p:cNvSpPr/>
          <p:nvPr/>
        </p:nvSpPr>
        <p:spPr>
          <a:xfrm>
            <a:off x="7840874" y="655970"/>
            <a:ext cx="1800200" cy="1406005"/>
          </a:xfrm>
          <a:prstGeom prst="pentag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TW" sz="1600" b="1" dirty="0"/>
              <a:t>Business</a:t>
            </a:r>
            <a:r>
              <a:rPr lang="zh-TW" altLang="en-US" sz="1600" b="1" dirty="0"/>
              <a:t> </a:t>
            </a:r>
            <a:r>
              <a:rPr lang="en-US" altLang="zh-TW" sz="1600" b="1" dirty="0"/>
              <a:t>Connection </a:t>
            </a:r>
            <a:endParaRPr lang="zh-TW" altLang="en-US" sz="1600" b="1" dirty="0"/>
          </a:p>
        </p:txBody>
      </p:sp>
      <p:sp>
        <p:nvSpPr>
          <p:cNvPr id="10" name="五邊形 9">
            <a:extLst>
              <a:ext uri="{FF2B5EF4-FFF2-40B4-BE49-F238E27FC236}">
                <a16:creationId xmlns:a16="http://schemas.microsoft.com/office/drawing/2014/main" id="{78B8A60E-EC72-46A1-89FA-B14475A1B75C}"/>
              </a:ext>
            </a:extLst>
          </p:cNvPr>
          <p:cNvSpPr/>
          <p:nvPr/>
        </p:nvSpPr>
        <p:spPr>
          <a:xfrm>
            <a:off x="10103597" y="655970"/>
            <a:ext cx="1800200" cy="1406005"/>
          </a:xfrm>
          <a:prstGeom prst="pen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TW" sz="1600" b="1" dirty="0"/>
              <a:t>Meet with Investors</a:t>
            </a:r>
            <a:endParaRPr lang="zh-TW" altLang="en-US" sz="1600" b="1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64AD84C9-293B-421F-8F5B-10907FD96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58" y="1628800"/>
            <a:ext cx="4984527" cy="2001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FD32E01E-1E4E-4BEC-A802-33DEEAB16C4D}"/>
              </a:ext>
            </a:extLst>
          </p:cNvPr>
          <p:cNvSpPr txBox="1"/>
          <p:nvPr/>
        </p:nvSpPr>
        <p:spPr>
          <a:xfrm>
            <a:off x="1827804" y="3673087"/>
            <a:ext cx="1757212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en-US" altLang="zh-TW" dirty="0">
                <a:latin typeface="Abadi" panose="020B0604020104020204" pitchFamily="34" charset="0"/>
              </a:rPr>
              <a:t>On-line Meeting</a:t>
            </a:r>
            <a:endParaRPr lang="zh-TW" altLang="en-US" dirty="0">
              <a:latin typeface="Abadi" panose="020B0604020104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AB256318-5A90-423F-9380-038CCC8BB173}"/>
              </a:ext>
            </a:extLst>
          </p:cNvPr>
          <p:cNvSpPr txBox="1"/>
          <p:nvPr/>
        </p:nvSpPr>
        <p:spPr>
          <a:xfrm>
            <a:off x="2349996" y="5869740"/>
            <a:ext cx="1510350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en-US" altLang="zh-TW" dirty="0">
                <a:latin typeface="Abadi" panose="020B0604020104020204" pitchFamily="34" charset="0"/>
              </a:rPr>
              <a:t>On-line EXPO</a:t>
            </a:r>
            <a:endParaRPr lang="zh-TW" altLang="en-US" dirty="0">
              <a:latin typeface="Abadi" panose="020B0604020104020204" pitchFamily="34" charset="0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9E35822-45D3-4D67-82C5-FFD490C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en-US" altLang="zh-TW" smtClean="0"/>
              <a:t>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4262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solidFill>
            <a:srgbClr val="CCCC00"/>
          </a:solidFill>
        </p:spPr>
        <p:txBody>
          <a:bodyPr>
            <a:normAutofit/>
          </a:bodyPr>
          <a:lstStyle/>
          <a:p>
            <a:r>
              <a:rPr lang="en-US" altLang="zh-TW" sz="4800" dirty="0">
                <a:solidFill>
                  <a:srgbClr val="FFFF00"/>
                </a:solidFill>
              </a:rPr>
              <a:t>GENERAL INFORMATION</a:t>
            </a:r>
            <a:endParaRPr lang="zh-TW" altLang="en-US" sz="4800" dirty="0">
              <a:solidFill>
                <a:srgbClr val="FFFF00"/>
              </a:solidFill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530BD87-2771-41AE-A4B2-B76547EDAD3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32812" y="6155267"/>
            <a:ext cx="1219201" cy="273049"/>
          </a:xfrm>
          <a:prstGeom prst="rect">
            <a:avLst/>
          </a:prstGeom>
        </p:spPr>
        <p:txBody>
          <a:bodyPr/>
          <a:lstStyle/>
          <a:p>
            <a:pPr rtl="0"/>
            <a:fld id="{AAEAE4A8-A6E5-453E-B946-FB774B73F48C}" type="slidenum">
              <a:rPr lang="en-US" altLang="zh-TW" smtClean="0"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6518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solidFill>
            <a:srgbClr val="CCCC00"/>
          </a:solidFill>
        </p:spPr>
        <p:txBody>
          <a:bodyPr/>
          <a:lstStyle/>
          <a:p>
            <a:r>
              <a:rPr lang="en-US" altLang="zh-TW" dirty="0"/>
              <a:t>IAPS ECOSYSTEM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CCAF7C4-8491-4622-AD0E-584A9936E5F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32812" y="6155267"/>
            <a:ext cx="1219201" cy="273049"/>
          </a:xfrm>
          <a:prstGeom prst="rect">
            <a:avLst/>
          </a:prstGeom>
        </p:spPr>
        <p:txBody>
          <a:bodyPr/>
          <a:lstStyle/>
          <a:p>
            <a:pPr rtl="0"/>
            <a:fld id="{AAEAE4A8-A6E5-453E-B946-FB774B73F48C}" type="slidenum">
              <a:rPr lang="en-US" altLang="zh-TW" smtClean="0"/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5403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A031C583-C6E3-2E4E-8584-44E3AA1C07C4}"/>
              </a:ext>
            </a:extLst>
          </p:cNvPr>
          <p:cNvGrpSpPr/>
          <p:nvPr/>
        </p:nvGrpSpPr>
        <p:grpSpPr>
          <a:xfrm>
            <a:off x="4910823" y="916813"/>
            <a:ext cx="2228406" cy="1591519"/>
            <a:chOff x="5601182" y="600729"/>
            <a:chExt cx="2051653" cy="1591519"/>
          </a:xfrm>
        </p:grpSpPr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638ECAA1-7050-4528-9D24-20CF01CC8AF3}"/>
                </a:ext>
              </a:extLst>
            </p:cNvPr>
            <p:cNvSpPr/>
            <p:nvPr/>
          </p:nvSpPr>
          <p:spPr>
            <a:xfrm>
              <a:off x="5601182" y="600729"/>
              <a:ext cx="2051653" cy="159151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  <p:pic>
          <p:nvPicPr>
            <p:cNvPr id="165" name="ubiglobal_logo_horizontal.png" descr="ubiglobal_logo_horizontal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67798" y="753594"/>
              <a:ext cx="1503613" cy="53700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3" name="2015 ASIA #1…"/>
            <p:cNvSpPr txBox="1"/>
            <p:nvPr/>
          </p:nvSpPr>
          <p:spPr>
            <a:xfrm>
              <a:off x="5829778" y="1392500"/>
              <a:ext cx="1538731" cy="5462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393" tIns="25393" rIns="25393" bIns="25393" anchor="ctr">
              <a:spAutoFit/>
            </a:bodyPr>
            <a:lstStyle/>
            <a:p>
              <a:pPr>
                <a:spcBef>
                  <a:spcPts val="500"/>
                </a:spcBef>
                <a:defRPr sz="4500" b="0">
                  <a:solidFill>
                    <a:srgbClr val="0F3466"/>
                  </a:solidFill>
                  <a:latin typeface="DIN Condensed"/>
                  <a:ea typeface="DIN Condensed"/>
                  <a:cs typeface="DIN Condensed"/>
                  <a:sym typeface="DIN Condensed"/>
                </a:defRPr>
              </a:pPr>
              <a:r>
                <a:rPr sz="1400" dirty="0">
                  <a:latin typeface="+mj-lt"/>
                  <a:ea typeface="微軟正黑體" panose="020B0604030504040204" pitchFamily="34" charset="-120"/>
                </a:rPr>
                <a:t>2015 ASIA #1</a:t>
              </a:r>
            </a:p>
            <a:p>
              <a:pPr>
                <a:spcBef>
                  <a:spcPts val="500"/>
                </a:spcBef>
                <a:defRPr sz="4500" b="0">
                  <a:solidFill>
                    <a:srgbClr val="0F3466"/>
                  </a:solidFill>
                  <a:latin typeface="DIN Condensed"/>
                  <a:ea typeface="DIN Condensed"/>
                  <a:cs typeface="DIN Condensed"/>
                  <a:sym typeface="DIN Condensed"/>
                </a:defRPr>
              </a:pPr>
              <a:r>
                <a:rPr sz="1400" dirty="0">
                  <a:latin typeface="+mj-lt"/>
                  <a:ea typeface="微軟正黑體" panose="020B0604030504040204" pitchFamily="34" charset="-120"/>
                </a:rPr>
                <a:t>2015 GLOBAL #7</a:t>
              </a:r>
            </a:p>
          </p:txBody>
        </p:sp>
      </p:grpSp>
      <p:pic>
        <p:nvPicPr>
          <p:cNvPr id="179" name="3DPsne6SQW6jx_l0G6gqXMnpOTgQ1LLUlSuwPQxNrv1XDclqgtgiV3TOk9q9rzXOGZGfJncm9NVzVeSOOh_JWUerbHJUs5fer8ifTwkaM-C4Lvsy_o6V8P_IaQ-WS6vOxAHuRv6eP7E.png" descr="3DPsne6SQW6jx_l0G6gqXMnpOTgQ1LLUlSuwPQxNrv1XDclqgtgiV3TOk9q9rzXOGZGfJncm9NVzVeSOOh_JWUerbHJUs5fer8ifTwkaM-C4Lvsy_o6V8P_IaQ-WS6vOxAHuRv6eP7E.png"/>
          <p:cNvPicPr>
            <a:picLocks noChangeAspect="1"/>
          </p:cNvPicPr>
          <p:nvPr/>
        </p:nvPicPr>
        <p:blipFill>
          <a:blip r:embed="rId3"/>
          <a:srcRect l="7522" t="7522" r="10225" b="15006"/>
          <a:stretch>
            <a:fillRect/>
          </a:stretch>
        </p:blipFill>
        <p:spPr>
          <a:xfrm>
            <a:off x="7266151" y="3640858"/>
            <a:ext cx="3792780" cy="201151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aipei…"/>
          <p:cNvSpPr txBox="1"/>
          <p:nvPr/>
        </p:nvSpPr>
        <p:spPr>
          <a:xfrm>
            <a:off x="7398087" y="4788727"/>
            <a:ext cx="3499855" cy="913056"/>
          </a:xfrm>
          <a:prstGeom prst="rect">
            <a:avLst/>
          </a:prstGeom>
          <a:ln w="12700">
            <a:miter lim="400000"/>
          </a:ln>
          <a:effectLst>
            <a:outerShdw blurRad="25400" dist="66976" dir="3600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algn="r" defTabSz="228554">
              <a:defRPr sz="9000" b="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Taipei</a:t>
            </a:r>
            <a:endParaRPr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 defTabSz="228554">
              <a:defRPr sz="9000" b="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@Taiwan Tech Arena</a:t>
            </a:r>
          </a:p>
        </p:txBody>
      </p:sp>
      <p:sp>
        <p:nvSpPr>
          <p:cNvPr id="181" name="Circle"/>
          <p:cNvSpPr/>
          <p:nvPr/>
        </p:nvSpPr>
        <p:spPr>
          <a:xfrm>
            <a:off x="10591631" y="3388643"/>
            <a:ext cx="634835" cy="634835"/>
          </a:xfrm>
          <a:prstGeom prst="ellipse">
            <a:avLst/>
          </a:prstGeom>
          <a:solidFill>
            <a:srgbClr val="FCD201"/>
          </a:solidFill>
          <a:ln w="12700">
            <a:miter lim="400000"/>
          </a:ln>
        </p:spPr>
        <p:txBody>
          <a:bodyPr lIns="25393" tIns="25393" rIns="25393" bIns="25393" anchor="ctr"/>
          <a:lstStyle/>
          <a:p>
            <a:pPr>
              <a:lnSpc>
                <a:spcPct val="80000"/>
              </a:lnSpc>
              <a:defRPr sz="4000" b="0" cap="all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2" name="takeoff-the-plane.png" descr="takeoff-the-plan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9299" y="3453280"/>
            <a:ext cx="505561" cy="505561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Line"/>
          <p:cNvSpPr/>
          <p:nvPr/>
        </p:nvSpPr>
        <p:spPr>
          <a:xfrm flipV="1">
            <a:off x="7584586" y="352231"/>
            <a:ext cx="0" cy="6470688"/>
          </a:xfrm>
          <a:prstGeom prst="line">
            <a:avLst/>
          </a:prstGeom>
          <a:ln w="63500">
            <a:solidFill>
              <a:srgbClr val="FFFFFF"/>
            </a:solidFill>
            <a:custDash>
              <a:ds d="200000" sp="200000"/>
            </a:custDash>
            <a:miter lim="400000"/>
          </a:ln>
          <a:effectLst>
            <a:outerShdw blurRad="50800" dist="49633" dir="3600000" rotWithShape="0">
              <a:srgbClr val="000000">
                <a:alpha val="50000"/>
              </a:srgbClr>
            </a:outerShdw>
          </a:effectLst>
        </p:spPr>
        <p:txBody>
          <a:bodyPr lIns="25393" tIns="25393" rIns="25393" bIns="25393" anchor="ctr"/>
          <a:lstStyle/>
          <a:p>
            <a:pPr>
              <a:lnSpc>
                <a:spcPct val="80000"/>
              </a:lnSpc>
              <a:defRPr sz="4000" b="0" cap="all">
                <a:solidFill>
                  <a:srgbClr val="838787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6" name="o9AcIzCf5Pk4L3yE4mWSNB-MH0fK-1HPr60J2oAIw48DZygh9uoPoTatuZqIEwLnlX7pwSIYVBcqlK9MpqpnAGfbdaGaC8LmlYT2MPBVirje4aA5OaXUIUaURKoJASj9f8OY9g_U9Ko.png" descr="o9AcIzCf5Pk4L3yE4mWSNB-MH0fK-1HPr60J2oAIw48DZygh9uoPoTatuZqIEwLnlX7pwSIYVBcqlK9MpqpnAGfbdaGaC8LmlYT2MPBVirje4aA5OaXUIUaURKoJASj9f8OY9g_U9Ko.png"/>
          <p:cNvPicPr>
            <a:picLocks noChangeAspect="1"/>
          </p:cNvPicPr>
          <p:nvPr/>
        </p:nvPicPr>
        <p:blipFill>
          <a:blip r:embed="rId5"/>
          <a:srcRect l="2195" t="11559" r="7934" b="19110"/>
          <a:stretch>
            <a:fillRect/>
          </a:stretch>
        </p:blipFill>
        <p:spPr>
          <a:xfrm>
            <a:off x="7246540" y="943575"/>
            <a:ext cx="3792726" cy="200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Hsinchu…"/>
          <p:cNvSpPr txBox="1"/>
          <p:nvPr/>
        </p:nvSpPr>
        <p:spPr>
          <a:xfrm>
            <a:off x="7340221" y="2045545"/>
            <a:ext cx="1849851" cy="913056"/>
          </a:xfrm>
          <a:prstGeom prst="rect">
            <a:avLst/>
          </a:prstGeom>
          <a:ln w="12700">
            <a:miter lim="400000"/>
          </a:ln>
          <a:effectLst>
            <a:outerShdw blurRad="25400" dist="66976" dir="3600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9000" b="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Hsinchu</a:t>
            </a:r>
            <a:endParaRPr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228554">
              <a:defRPr sz="9000" b="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@IAPS HQ</a:t>
            </a:r>
          </a:p>
        </p:txBody>
      </p:sp>
      <p:sp>
        <p:nvSpPr>
          <p:cNvPr id="188" name="Circle"/>
          <p:cNvSpPr/>
          <p:nvPr/>
        </p:nvSpPr>
        <p:spPr>
          <a:xfrm>
            <a:off x="10679822" y="612579"/>
            <a:ext cx="634835" cy="634835"/>
          </a:xfrm>
          <a:prstGeom prst="ellipse">
            <a:avLst/>
          </a:prstGeom>
          <a:solidFill>
            <a:srgbClr val="FCD201"/>
          </a:solidFill>
          <a:ln w="12700">
            <a:miter lim="400000"/>
          </a:ln>
        </p:spPr>
        <p:txBody>
          <a:bodyPr lIns="25393" tIns="25393" rIns="25393" bIns="25393" anchor="ctr"/>
          <a:lstStyle/>
          <a:p>
            <a:pPr>
              <a:lnSpc>
                <a:spcPct val="80000"/>
              </a:lnSpc>
              <a:defRPr sz="4000" b="0" cap="all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9" name="check-in.png" descr="check-i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8256" y="701013"/>
            <a:ext cx="457967" cy="45796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5E5C696-04F8-4441-8965-0A24E59AD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ea typeface="微軟正黑體" panose="020B0604030504040204" pitchFamily="34" charset="-120"/>
              </a:rPr>
              <a:t>IAPS</a:t>
            </a:r>
            <a:r>
              <a:rPr lang="zh-TW" altLang="en-US" dirty="0"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ea typeface="微軟正黑體" panose="020B0604030504040204" pitchFamily="34" charset="-120"/>
              </a:rPr>
              <a:t>PROFILE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5C25034-C1B6-4ED5-99CB-B092F47FE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61" y="1259004"/>
            <a:ext cx="8686801" cy="160368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TW" dirty="0">
                <a:latin typeface="+mn-lt"/>
                <a:ea typeface="微軟正黑體" panose="020B0604030504040204" pitchFamily="34" charset="-120"/>
              </a:rPr>
              <a:t>Established in 2013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TW" dirty="0">
                <a:latin typeface="+mn-lt"/>
                <a:ea typeface="微軟正黑體" panose="020B0604030504040204" pitchFamily="34" charset="-120"/>
              </a:rPr>
              <a:t>University-affiliated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TW" dirty="0">
                <a:latin typeface="+mn-lt"/>
                <a:ea typeface="微軟正黑體" panose="020B0604030504040204" pitchFamily="34" charset="-120"/>
              </a:rPr>
              <a:t>About 30 staffs in the center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TW" dirty="0">
                <a:latin typeface="+mn-lt"/>
                <a:ea typeface="微軟正黑體" panose="020B0604030504040204" pitchFamily="34" charset="-120"/>
              </a:rPr>
              <a:t>Operation Domain: </a:t>
            </a:r>
            <a:endParaRPr lang="zh-TW" altLang="en-US" dirty="0"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19" name="投影片編號版面配置區 18">
            <a:extLst>
              <a:ext uri="{FF2B5EF4-FFF2-40B4-BE49-F238E27FC236}">
                <a16:creationId xmlns:a16="http://schemas.microsoft.com/office/drawing/2014/main" id="{173C8ED5-F60C-4BE0-A936-8D4BBF5B9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63565" y="5684446"/>
            <a:ext cx="1219201" cy="273049"/>
          </a:xfrm>
        </p:spPr>
        <p:txBody>
          <a:bodyPr/>
          <a:lstStyle/>
          <a:p>
            <a:pPr rtl="0"/>
            <a:fld id="{AAEAE4A8-A6E5-453E-B946-FB774B73F48C}" type="slidenum">
              <a:rPr lang="en-US" altLang="zh-TW" smtClean="0"/>
              <a:t>21</a:t>
            </a:fld>
            <a:endParaRPr lang="zh-TW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7EDFC2F-5167-4FED-A65B-B7F94AD59314}"/>
              </a:ext>
            </a:extLst>
          </p:cNvPr>
          <p:cNvSpPr/>
          <p:nvPr/>
        </p:nvSpPr>
        <p:spPr>
          <a:xfrm>
            <a:off x="918402" y="2942147"/>
            <a:ext cx="16209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 dirty="0">
                <a:solidFill>
                  <a:srgbClr val="FF9933"/>
                </a:solidFill>
                <a:ea typeface="微軟正黑體" panose="020B0604030504040204" pitchFamily="34" charset="-120"/>
              </a:rPr>
              <a:t>Startup</a:t>
            </a:r>
          </a:p>
          <a:p>
            <a:pPr algn="ctr"/>
            <a:r>
              <a:rPr lang="en-US" altLang="zh-TW" b="1" dirty="0">
                <a:solidFill>
                  <a:srgbClr val="FF9933"/>
                </a:solidFill>
                <a:ea typeface="微軟正黑體" panose="020B0604030504040204" pitchFamily="34" charset="-120"/>
              </a:rPr>
              <a:t> Acceleration </a:t>
            </a:r>
            <a:endParaRPr lang="zh-TW" altLang="en-US" b="1" dirty="0">
              <a:solidFill>
                <a:srgbClr val="FF9933"/>
              </a:solidFill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EAEE116-9B96-4BBF-A763-2F21AAE4B7B6}"/>
              </a:ext>
            </a:extLst>
          </p:cNvPr>
          <p:cNvSpPr/>
          <p:nvPr/>
        </p:nvSpPr>
        <p:spPr>
          <a:xfrm>
            <a:off x="2955191" y="2987153"/>
            <a:ext cx="16818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 dirty="0">
                <a:solidFill>
                  <a:srgbClr val="FF9933"/>
                </a:solidFill>
                <a:ea typeface="微軟正黑體" panose="020B0604030504040204" pitchFamily="34" charset="-120"/>
              </a:rPr>
              <a:t>International </a:t>
            </a:r>
          </a:p>
          <a:p>
            <a:pPr algn="ctr"/>
            <a:r>
              <a:rPr lang="en-US" altLang="zh-TW" b="1" dirty="0">
                <a:solidFill>
                  <a:srgbClr val="FF9933"/>
                </a:solidFill>
                <a:ea typeface="微軟正黑體" panose="020B0604030504040204" pitchFamily="34" charset="-120"/>
              </a:rPr>
              <a:t>Connection</a:t>
            </a:r>
            <a:endParaRPr lang="zh-TW" altLang="en-US" b="1" dirty="0">
              <a:solidFill>
                <a:srgbClr val="FF9933"/>
              </a:solidFill>
              <a:ea typeface="微軟正黑體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576BAE6-57C9-47E3-B522-1C7622067833}"/>
              </a:ext>
            </a:extLst>
          </p:cNvPr>
          <p:cNvSpPr/>
          <p:nvPr/>
        </p:nvSpPr>
        <p:spPr>
          <a:xfrm>
            <a:off x="1678550" y="5844997"/>
            <a:ext cx="14430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 dirty="0">
                <a:solidFill>
                  <a:srgbClr val="FF9933"/>
                </a:solidFill>
                <a:ea typeface="微軟正黑體" panose="020B0604030504040204" pitchFamily="34" charset="-120"/>
              </a:rPr>
              <a:t>Incubation </a:t>
            </a:r>
          </a:p>
          <a:p>
            <a:pPr algn="ctr"/>
            <a:r>
              <a:rPr lang="en-US" altLang="zh-TW" b="1" dirty="0">
                <a:solidFill>
                  <a:srgbClr val="FF9933"/>
                </a:solidFill>
                <a:ea typeface="微軟正黑體" panose="020B0604030504040204" pitchFamily="34" charset="-120"/>
              </a:rPr>
              <a:t>Coaching</a:t>
            </a:r>
            <a:endParaRPr lang="zh-TW" altLang="en-US" b="1" dirty="0">
              <a:solidFill>
                <a:srgbClr val="FF9933"/>
              </a:solidFill>
              <a:ea typeface="微軟正黑體" panose="020B0604030504040204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477F3EF-E6D4-4314-8D2A-4ACAA685752B}"/>
              </a:ext>
            </a:extLst>
          </p:cNvPr>
          <p:cNvSpPr/>
          <p:nvPr/>
        </p:nvSpPr>
        <p:spPr>
          <a:xfrm>
            <a:off x="5029578" y="2942147"/>
            <a:ext cx="17171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 dirty="0">
                <a:solidFill>
                  <a:srgbClr val="FF9933"/>
                </a:solidFill>
                <a:ea typeface="微軟正黑體" panose="020B0604030504040204" pitchFamily="34" charset="-120"/>
              </a:rPr>
              <a:t>Industry </a:t>
            </a:r>
          </a:p>
          <a:p>
            <a:pPr algn="ctr"/>
            <a:r>
              <a:rPr lang="en-US" altLang="zh-TW" b="1" dirty="0">
                <a:solidFill>
                  <a:srgbClr val="FF9933"/>
                </a:solidFill>
                <a:ea typeface="微軟正黑體" panose="020B0604030504040204" pitchFamily="34" charset="-120"/>
              </a:rPr>
              <a:t>Matchmaking </a:t>
            </a:r>
            <a:endParaRPr lang="zh-TW" altLang="en-US" b="1" dirty="0">
              <a:solidFill>
                <a:srgbClr val="FF9933"/>
              </a:solidFill>
              <a:ea typeface="微軟正黑體" panose="020B0604030504040204" pitchFamily="34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57A284E-3097-4B14-A228-AE4F420DBE1C}"/>
              </a:ext>
            </a:extLst>
          </p:cNvPr>
          <p:cNvSpPr/>
          <p:nvPr/>
        </p:nvSpPr>
        <p:spPr>
          <a:xfrm>
            <a:off x="3764483" y="5857344"/>
            <a:ext cx="14350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 dirty="0">
                <a:solidFill>
                  <a:srgbClr val="FF9933"/>
                </a:solidFill>
                <a:ea typeface="微軟正黑體" panose="020B0604030504040204" pitchFamily="34" charset="-120"/>
              </a:rPr>
              <a:t>Startup </a:t>
            </a:r>
          </a:p>
          <a:p>
            <a:pPr algn="ctr"/>
            <a:r>
              <a:rPr lang="en-US" altLang="zh-TW" b="1" dirty="0">
                <a:solidFill>
                  <a:srgbClr val="FF9933"/>
                </a:solidFill>
                <a:ea typeface="微軟正黑體" panose="020B0604030504040204" pitchFamily="34" charset="-120"/>
              </a:rPr>
              <a:t>Investment </a:t>
            </a:r>
            <a:endParaRPr lang="zh-TW" altLang="en-US" b="1" dirty="0">
              <a:solidFill>
                <a:srgbClr val="FF9933"/>
              </a:solidFill>
              <a:ea typeface="微軟正黑體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7B969CF-67AB-4A5B-9E75-DD6CC3DFF1AA}"/>
              </a:ext>
            </a:extLst>
          </p:cNvPr>
          <p:cNvSpPr/>
          <p:nvPr/>
        </p:nvSpPr>
        <p:spPr>
          <a:xfrm>
            <a:off x="5731019" y="5844996"/>
            <a:ext cx="8386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 dirty="0">
                <a:solidFill>
                  <a:srgbClr val="FF9933"/>
                </a:solidFill>
                <a:ea typeface="微軟正黑體" panose="020B0604030504040204" pitchFamily="34" charset="-120"/>
              </a:rPr>
              <a:t>Think</a:t>
            </a:r>
          </a:p>
          <a:p>
            <a:pPr algn="ctr"/>
            <a:r>
              <a:rPr lang="en-US" altLang="zh-TW" b="1" dirty="0">
                <a:solidFill>
                  <a:srgbClr val="FF9933"/>
                </a:solidFill>
                <a:ea typeface="微軟正黑體" panose="020B0604030504040204" pitchFamily="34" charset="-120"/>
              </a:rPr>
              <a:t>Tank</a:t>
            </a:r>
            <a:endParaRPr lang="zh-TW" altLang="en-US" b="1" dirty="0">
              <a:solidFill>
                <a:srgbClr val="FF9933"/>
              </a:solidFill>
              <a:ea typeface="微軟正黑體" panose="020B0604030504040204" pitchFamily="34" charset="-120"/>
            </a:endParaRPr>
          </a:p>
        </p:txBody>
      </p:sp>
      <p:sp>
        <p:nvSpPr>
          <p:cNvPr id="81" name="橢圓 80">
            <a:extLst>
              <a:ext uri="{FF2B5EF4-FFF2-40B4-BE49-F238E27FC236}">
                <a16:creationId xmlns:a16="http://schemas.microsoft.com/office/drawing/2014/main" id="{0C3EB064-35EE-454F-89F8-EA99D0AD0599}"/>
              </a:ext>
            </a:extLst>
          </p:cNvPr>
          <p:cNvSpPr>
            <a:spLocks noChangeAspect="1"/>
          </p:cNvSpPr>
          <p:nvPr/>
        </p:nvSpPr>
        <p:spPr>
          <a:xfrm>
            <a:off x="4150739" y="4695333"/>
            <a:ext cx="1149664" cy="1149664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9933"/>
              </a:solidFill>
              <a:ea typeface="Microsoft JhengHei Light" panose="020B0304030504040204" pitchFamily="34" charset="-120"/>
            </a:endParaRPr>
          </a:p>
        </p:txBody>
      </p:sp>
      <p:sp>
        <p:nvSpPr>
          <p:cNvPr id="82" name="橢圓 81">
            <a:extLst>
              <a:ext uri="{FF2B5EF4-FFF2-40B4-BE49-F238E27FC236}">
                <a16:creationId xmlns:a16="http://schemas.microsoft.com/office/drawing/2014/main" id="{55E01A1D-6573-4602-8ABE-4B577D48E0CC}"/>
              </a:ext>
            </a:extLst>
          </p:cNvPr>
          <p:cNvSpPr>
            <a:spLocks noChangeAspect="1"/>
          </p:cNvSpPr>
          <p:nvPr/>
        </p:nvSpPr>
        <p:spPr>
          <a:xfrm>
            <a:off x="1711846" y="3604451"/>
            <a:ext cx="1149664" cy="114966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9933"/>
              </a:solidFill>
              <a:ea typeface="Microsoft JhengHei Light" panose="020B0304030504040204" pitchFamily="34" charset="-120"/>
            </a:endParaRPr>
          </a:p>
        </p:txBody>
      </p:sp>
      <p:sp>
        <p:nvSpPr>
          <p:cNvPr id="83" name="橢圓 82">
            <a:extLst>
              <a:ext uri="{FF2B5EF4-FFF2-40B4-BE49-F238E27FC236}">
                <a16:creationId xmlns:a16="http://schemas.microsoft.com/office/drawing/2014/main" id="{00F1D23C-6813-4AFD-B4D2-DF4A068848D8}"/>
              </a:ext>
            </a:extLst>
          </p:cNvPr>
          <p:cNvSpPr>
            <a:spLocks noChangeAspect="1"/>
          </p:cNvSpPr>
          <p:nvPr/>
        </p:nvSpPr>
        <p:spPr>
          <a:xfrm>
            <a:off x="5820497" y="4638387"/>
            <a:ext cx="1149664" cy="1149664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9933"/>
              </a:solidFill>
              <a:ea typeface="Microsoft JhengHei Light" panose="020B0304030504040204" pitchFamily="34" charset="-120"/>
            </a:endParaRPr>
          </a:p>
        </p:txBody>
      </p:sp>
      <p:sp>
        <p:nvSpPr>
          <p:cNvPr id="84" name="橢圓 83">
            <a:extLst>
              <a:ext uri="{FF2B5EF4-FFF2-40B4-BE49-F238E27FC236}">
                <a16:creationId xmlns:a16="http://schemas.microsoft.com/office/drawing/2014/main" id="{C1235F53-3C6B-4035-B0BF-48E107FFDD1C}"/>
              </a:ext>
            </a:extLst>
          </p:cNvPr>
          <p:cNvSpPr>
            <a:spLocks noChangeAspect="1"/>
          </p:cNvSpPr>
          <p:nvPr/>
        </p:nvSpPr>
        <p:spPr>
          <a:xfrm>
            <a:off x="3286391" y="3619418"/>
            <a:ext cx="1166194" cy="1166194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9933"/>
              </a:solidFill>
              <a:ea typeface="Microsoft JhengHei Light" panose="020B0304030504040204" pitchFamily="34" charset="-120"/>
            </a:endParaRPr>
          </a:p>
        </p:txBody>
      </p:sp>
      <p:sp>
        <p:nvSpPr>
          <p:cNvPr id="85" name="橢圓 84">
            <a:extLst>
              <a:ext uri="{FF2B5EF4-FFF2-40B4-BE49-F238E27FC236}">
                <a16:creationId xmlns:a16="http://schemas.microsoft.com/office/drawing/2014/main" id="{6CDA4055-A346-4AE3-938C-B1EC4F0D6E83}"/>
              </a:ext>
            </a:extLst>
          </p:cNvPr>
          <p:cNvSpPr>
            <a:spLocks noChangeAspect="1"/>
          </p:cNvSpPr>
          <p:nvPr/>
        </p:nvSpPr>
        <p:spPr>
          <a:xfrm>
            <a:off x="2464451" y="4683920"/>
            <a:ext cx="1166194" cy="1166194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9933"/>
              </a:solidFill>
              <a:ea typeface="Microsoft JhengHei Light" panose="020B0304030504040204" pitchFamily="34" charset="-120"/>
            </a:endParaRPr>
          </a:p>
        </p:txBody>
      </p:sp>
      <p:sp>
        <p:nvSpPr>
          <p:cNvPr id="86" name="橢圓 85">
            <a:extLst>
              <a:ext uri="{FF2B5EF4-FFF2-40B4-BE49-F238E27FC236}">
                <a16:creationId xmlns:a16="http://schemas.microsoft.com/office/drawing/2014/main" id="{3C45BF06-14B4-4074-B646-E797BBD2CDD4}"/>
              </a:ext>
            </a:extLst>
          </p:cNvPr>
          <p:cNvSpPr>
            <a:spLocks noChangeAspect="1"/>
          </p:cNvSpPr>
          <p:nvPr/>
        </p:nvSpPr>
        <p:spPr>
          <a:xfrm>
            <a:off x="4910822" y="3604451"/>
            <a:ext cx="1166194" cy="1166194"/>
          </a:xfrm>
          <a:prstGeom prst="ellipse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9933"/>
              </a:solidFill>
              <a:ea typeface="Microsoft JhengHei Light" panose="020B03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710C26DF-A806-415F-B6EC-52DC3D7E382A}"/>
              </a:ext>
            </a:extLst>
          </p:cNvPr>
          <p:cNvSpPr/>
          <p:nvPr/>
        </p:nvSpPr>
        <p:spPr>
          <a:xfrm>
            <a:off x="404004" y="3893376"/>
            <a:ext cx="11380817" cy="2173224"/>
          </a:xfrm>
          <a:prstGeom prst="rect">
            <a:avLst/>
          </a:prstGeom>
          <a:solidFill>
            <a:srgbClr val="FFC000">
              <a:alpha val="24000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93EE447-7ECA-4A55-9A14-789D89F62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IAPS ACCELERATOR PROGRAM</a:t>
            </a:r>
            <a:endParaRPr lang="zh-TW" altLang="en-US" dirty="0"/>
          </a:p>
        </p:txBody>
      </p:sp>
      <p:sp>
        <p:nvSpPr>
          <p:cNvPr id="33" name="投影片編號版面配置區 32">
            <a:extLst>
              <a:ext uri="{FF2B5EF4-FFF2-40B4-BE49-F238E27FC236}">
                <a16:creationId xmlns:a16="http://schemas.microsoft.com/office/drawing/2014/main" id="{B02F70D2-A42F-4A5E-8A9B-2EF457059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2812" y="5526012"/>
            <a:ext cx="1219201" cy="273049"/>
          </a:xfrm>
        </p:spPr>
        <p:txBody>
          <a:bodyPr/>
          <a:lstStyle/>
          <a:p>
            <a:pPr rtl="0"/>
            <a:fld id="{AAEAE4A8-A6E5-453E-B946-FB774B73F48C}" type="slidenum">
              <a:rPr lang="en-US" altLang="zh-TW" smtClean="0"/>
              <a:t>22</a:t>
            </a:fld>
            <a:endParaRPr lang="zh-TW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0ADA015E-9E63-4157-8BF1-67D2E9086F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18683"/>
              </p:ext>
            </p:extLst>
          </p:nvPr>
        </p:nvGraphicFramePr>
        <p:xfrm>
          <a:off x="317885" y="2072591"/>
          <a:ext cx="11441844" cy="1867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0461">
                  <a:extLst>
                    <a:ext uri="{9D8B030D-6E8A-4147-A177-3AD203B41FA5}">
                      <a16:colId xmlns:a16="http://schemas.microsoft.com/office/drawing/2014/main" val="1340573373"/>
                    </a:ext>
                  </a:extLst>
                </a:gridCol>
                <a:gridCol w="2860461">
                  <a:extLst>
                    <a:ext uri="{9D8B030D-6E8A-4147-A177-3AD203B41FA5}">
                      <a16:colId xmlns:a16="http://schemas.microsoft.com/office/drawing/2014/main" val="731615182"/>
                    </a:ext>
                  </a:extLst>
                </a:gridCol>
                <a:gridCol w="2860461">
                  <a:extLst>
                    <a:ext uri="{9D8B030D-6E8A-4147-A177-3AD203B41FA5}">
                      <a16:colId xmlns:a16="http://schemas.microsoft.com/office/drawing/2014/main" val="2822546807"/>
                    </a:ext>
                  </a:extLst>
                </a:gridCol>
                <a:gridCol w="2860461">
                  <a:extLst>
                    <a:ext uri="{9D8B030D-6E8A-4147-A177-3AD203B41FA5}">
                      <a16:colId xmlns:a16="http://schemas.microsoft.com/office/drawing/2014/main" val="4291033257"/>
                    </a:ext>
                  </a:extLst>
                </a:gridCol>
              </a:tblGrid>
              <a:tr h="1867984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3600" b="0" dirty="0">
                          <a:solidFill>
                            <a:schemeClr val="tx1"/>
                          </a:solidFill>
                          <a:latin typeface="Noto Sans CJK TC Black" panose="020B0A00000000000000" pitchFamily="34" charset="-120"/>
                          <a:ea typeface="Noto Sans CJK TC Black" panose="020B0A00000000000000" pitchFamily="34" charset="-120"/>
                        </a:rPr>
                        <a:t>ACCESS </a:t>
                      </a:r>
                    </a:p>
                    <a:p>
                      <a:pPr lvl="0" algn="ctr"/>
                      <a:r>
                        <a:rPr lang="en-US" altLang="zh-TW" sz="3600" b="0" dirty="0">
                          <a:solidFill>
                            <a:schemeClr val="tx1"/>
                          </a:solidFill>
                          <a:latin typeface="Noto Sans CJK TC Black" panose="020B0A00000000000000" pitchFamily="34" charset="-120"/>
                          <a:ea typeface="Noto Sans CJK TC Black" panose="020B0A00000000000000" pitchFamily="34" charset="-120"/>
                        </a:rPr>
                        <a:t>TO ASIA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en-US" altLang="zh-TW" sz="3600" b="0" kern="1200" dirty="0">
                          <a:solidFill>
                            <a:schemeClr val="tx1"/>
                          </a:solidFill>
                          <a:latin typeface="Noto Sans CJK TC Black" panose="020B0A00000000000000" pitchFamily="34" charset="-120"/>
                          <a:ea typeface="Noto Sans CJK TC Black" panose="020B0A00000000000000" pitchFamily="34" charset="-120"/>
                          <a:cs typeface="+mn-cs"/>
                        </a:rPr>
                        <a:t>A2T</a:t>
                      </a:r>
                      <a:endParaRPr lang="zh-TW" altLang="en-US" sz="3600" b="0" kern="1200" dirty="0">
                        <a:solidFill>
                          <a:schemeClr val="tx1"/>
                        </a:solidFill>
                        <a:latin typeface="Noto Sans CJK TC Black" panose="020B0A00000000000000" pitchFamily="34" charset="-120"/>
                        <a:ea typeface="Noto Sans CJK TC Black" panose="020B0A00000000000000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en-US" altLang="zh-TW" sz="3600" b="0" kern="1200" dirty="0">
                          <a:solidFill>
                            <a:schemeClr val="tx1"/>
                          </a:solidFill>
                          <a:latin typeface="Noto Sans CJK TC Black" panose="020B0A00000000000000" pitchFamily="34" charset="-120"/>
                          <a:ea typeface="Noto Sans CJK TC Black" panose="020B0A00000000000000" pitchFamily="34" charset="-120"/>
                          <a:cs typeface="+mn-cs"/>
                        </a:rPr>
                        <a:t>RSC</a:t>
                      </a:r>
                      <a:endParaRPr lang="zh-TW" altLang="en-US" sz="3600" b="0" kern="1200" dirty="0">
                        <a:solidFill>
                          <a:schemeClr val="tx1"/>
                        </a:solidFill>
                        <a:latin typeface="Noto Sans CJK TC Black" panose="020B0A00000000000000" pitchFamily="34" charset="-120"/>
                        <a:ea typeface="Noto Sans CJK TC Black" panose="020B0A00000000000000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en-US" altLang="zh-TW" sz="3600" b="0" kern="1200" dirty="0">
                          <a:solidFill>
                            <a:schemeClr val="tx1"/>
                          </a:solidFill>
                          <a:latin typeface="Noto Sans CJK TC Black" panose="020B0A00000000000000" pitchFamily="34" charset="-120"/>
                          <a:ea typeface="Noto Sans CJK TC Black" panose="020B0A00000000000000" pitchFamily="34" charset="-120"/>
                          <a:cs typeface="+mn-cs"/>
                        </a:rPr>
                        <a:t>HYPE SPIN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en-US" altLang="zh-TW" sz="2800" b="0" kern="1200" dirty="0">
                          <a:solidFill>
                            <a:schemeClr val="tx1"/>
                          </a:solidFill>
                          <a:latin typeface="Noto Sans CJK TC Black" panose="020B0A00000000000000" pitchFamily="34" charset="-120"/>
                          <a:ea typeface="Noto Sans CJK TC Black" panose="020B0A00000000000000" pitchFamily="34" charset="-120"/>
                          <a:cs typeface="+mn-cs"/>
                        </a:rPr>
                        <a:t>5G Accelerator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en-US" altLang="zh-TW" sz="3600" b="0" kern="1200" dirty="0" err="1">
                          <a:solidFill>
                            <a:schemeClr val="tx1"/>
                          </a:solidFill>
                          <a:latin typeface="Noto Sans CJK TC Black" panose="020B0A00000000000000" pitchFamily="34" charset="-120"/>
                          <a:ea typeface="Noto Sans CJK TC Black" panose="020B0A00000000000000" pitchFamily="34" charset="-120"/>
                          <a:cs typeface="+mn-cs"/>
                        </a:rPr>
                        <a:t>InnoMED</a:t>
                      </a:r>
                      <a:endParaRPr lang="en-US" altLang="zh-TW" sz="3600" b="0" kern="1200" dirty="0">
                        <a:solidFill>
                          <a:schemeClr val="tx1"/>
                        </a:solidFill>
                        <a:latin typeface="Noto Sans CJK TC Black" panose="020B0A00000000000000" pitchFamily="34" charset="-120"/>
                        <a:ea typeface="Noto Sans CJK TC Black" panose="020B0A00000000000000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0822120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5E432FD1-D384-4051-96D7-96F077216A4D}"/>
              </a:ext>
            </a:extLst>
          </p:cNvPr>
          <p:cNvSpPr/>
          <p:nvPr/>
        </p:nvSpPr>
        <p:spPr>
          <a:xfrm>
            <a:off x="688688" y="1307277"/>
            <a:ext cx="23149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2400" b="1" dirty="0">
                <a:solidFill>
                  <a:schemeClr val="accent1"/>
                </a:solidFill>
                <a:ea typeface="Noto Sans CJK TC Black" panose="020B0A00000000000000" pitchFamily="34" charset="-120"/>
              </a:rPr>
              <a:t>Taiwanese Startups</a:t>
            </a:r>
            <a:endParaRPr lang="zh-TW" altLang="en-US" sz="2400" b="1" dirty="0">
              <a:solidFill>
                <a:schemeClr val="accent1"/>
              </a:solidFill>
              <a:ea typeface="Noto Sans CJK TC Black" panose="020B0A00000000000000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097A2BC-FA9A-4967-A6E4-367588C5E022}"/>
              </a:ext>
            </a:extLst>
          </p:cNvPr>
          <p:cNvSpPr/>
          <p:nvPr/>
        </p:nvSpPr>
        <p:spPr>
          <a:xfrm>
            <a:off x="3553095" y="1304790"/>
            <a:ext cx="2325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2400" b="1" dirty="0">
                <a:solidFill>
                  <a:schemeClr val="accent1"/>
                </a:solidFill>
                <a:ea typeface="Noto Sans CJK TC Black" panose="020B0A00000000000000" pitchFamily="34" charset="-120"/>
              </a:rPr>
              <a:t>International </a:t>
            </a:r>
          </a:p>
          <a:p>
            <a:pPr lvl="0" algn="ctr"/>
            <a:r>
              <a:rPr lang="en-US" altLang="zh-TW" sz="2400" b="1" dirty="0">
                <a:solidFill>
                  <a:schemeClr val="accent1"/>
                </a:solidFill>
                <a:ea typeface="Noto Sans CJK TC Black" panose="020B0A00000000000000" pitchFamily="34" charset="-120"/>
              </a:rPr>
              <a:t>Startups</a:t>
            </a:r>
            <a:endParaRPr lang="zh-TW" altLang="en-US" sz="2400" b="1" dirty="0">
              <a:solidFill>
                <a:schemeClr val="accent1"/>
              </a:solidFill>
              <a:ea typeface="Noto Sans CJK TC Black" panose="020B0A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8E13582-D8DE-4E80-989C-940011C400EF}"/>
              </a:ext>
            </a:extLst>
          </p:cNvPr>
          <p:cNvSpPr/>
          <p:nvPr/>
        </p:nvSpPr>
        <p:spPr>
          <a:xfrm>
            <a:off x="6463945" y="1268760"/>
            <a:ext cx="22693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2400" b="1" dirty="0">
                <a:solidFill>
                  <a:schemeClr val="accent1"/>
                </a:solidFill>
                <a:ea typeface="Noto Sans CJK TC Black" panose="020B0A00000000000000" pitchFamily="34" charset="-120"/>
              </a:rPr>
              <a:t>University Spin-offs</a:t>
            </a:r>
            <a:endParaRPr lang="zh-TW" altLang="en-US" sz="2400" b="1" dirty="0">
              <a:solidFill>
                <a:schemeClr val="accent1"/>
              </a:solidFill>
              <a:ea typeface="Noto Sans CJK TC Black" panose="020B0A00000000000000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42C8E7F-4609-4FDA-B752-82E51D32914F}"/>
              </a:ext>
            </a:extLst>
          </p:cNvPr>
          <p:cNvSpPr/>
          <p:nvPr/>
        </p:nvSpPr>
        <p:spPr>
          <a:xfrm>
            <a:off x="9279899" y="1268760"/>
            <a:ext cx="2145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2400" b="1" dirty="0">
                <a:solidFill>
                  <a:schemeClr val="accent1"/>
                </a:solidFill>
                <a:ea typeface="Noto Sans CJK TC Black" panose="020B0A00000000000000" pitchFamily="34" charset="-120"/>
              </a:rPr>
              <a:t>Vertical </a:t>
            </a:r>
          </a:p>
          <a:p>
            <a:pPr lvl="0" algn="ctr"/>
            <a:r>
              <a:rPr lang="en-US" altLang="zh-TW" sz="2400" b="1" dirty="0">
                <a:solidFill>
                  <a:schemeClr val="accent1"/>
                </a:solidFill>
                <a:ea typeface="Noto Sans CJK TC Black" panose="020B0A00000000000000" pitchFamily="34" charset="-120"/>
              </a:rPr>
              <a:t>Accelerator</a:t>
            </a:r>
            <a:endParaRPr lang="zh-TW" altLang="en-US" sz="2400" b="1" dirty="0">
              <a:solidFill>
                <a:schemeClr val="accent1"/>
              </a:solidFill>
              <a:ea typeface="Noto Sans CJK TC Black" panose="020B0A00000000000000" pitchFamily="34" charset="-12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ECA2B9C-6E3B-4826-8980-917804B03439}"/>
              </a:ext>
            </a:extLst>
          </p:cNvPr>
          <p:cNvCxnSpPr>
            <a:cxnSpLocks/>
          </p:cNvCxnSpPr>
          <p:nvPr/>
        </p:nvCxnSpPr>
        <p:spPr>
          <a:xfrm flipH="1">
            <a:off x="6038807" y="1668780"/>
            <a:ext cx="2" cy="1923053"/>
          </a:xfrm>
          <a:prstGeom prst="line">
            <a:avLst/>
          </a:prstGeom>
          <a:ln w="2857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EF810863-E272-46AC-9A1B-AB0D92ACD822}"/>
              </a:ext>
            </a:extLst>
          </p:cNvPr>
          <p:cNvCxnSpPr>
            <a:cxnSpLocks/>
          </p:cNvCxnSpPr>
          <p:nvPr/>
        </p:nvCxnSpPr>
        <p:spPr>
          <a:xfrm>
            <a:off x="3183899" y="1657842"/>
            <a:ext cx="0" cy="2006001"/>
          </a:xfrm>
          <a:prstGeom prst="line">
            <a:avLst/>
          </a:prstGeom>
          <a:ln w="2857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8C098EF0-877F-44C0-B805-8CDA27854B2E}"/>
              </a:ext>
            </a:extLst>
          </p:cNvPr>
          <p:cNvCxnSpPr>
            <a:cxnSpLocks/>
          </p:cNvCxnSpPr>
          <p:nvPr/>
        </p:nvCxnSpPr>
        <p:spPr>
          <a:xfrm>
            <a:off x="8900974" y="1679718"/>
            <a:ext cx="0" cy="1984125"/>
          </a:xfrm>
          <a:prstGeom prst="line">
            <a:avLst/>
          </a:prstGeom>
          <a:ln w="2857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34E919E2-B5B4-4797-865C-4CD0694C5E47}"/>
              </a:ext>
            </a:extLst>
          </p:cNvPr>
          <p:cNvCxnSpPr/>
          <p:nvPr/>
        </p:nvCxnSpPr>
        <p:spPr>
          <a:xfrm flipH="1">
            <a:off x="404003" y="3879865"/>
            <a:ext cx="11380818" cy="13511"/>
          </a:xfrm>
          <a:prstGeom prst="line">
            <a:avLst/>
          </a:prstGeom>
          <a:ln w="28575">
            <a:solidFill>
              <a:srgbClr val="09399D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4E271298-4B13-40FB-8B82-50517307B30A}"/>
              </a:ext>
            </a:extLst>
          </p:cNvPr>
          <p:cNvSpPr/>
          <p:nvPr/>
        </p:nvSpPr>
        <p:spPr>
          <a:xfrm>
            <a:off x="404002" y="3954086"/>
            <a:ext cx="27798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ea typeface="微軟正黑體" panose="020B0604030504040204" pitchFamily="34" charset="-120"/>
              </a:rPr>
              <a:t>Entering Asian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ea typeface="微軟正黑體" panose="020B0604030504040204" pitchFamily="34" charset="-120"/>
              </a:rPr>
              <a:t>International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ea typeface="微軟正黑體" panose="020B0604030504040204" pitchFamily="34" charset="-120"/>
              </a:rPr>
              <a:t>Mentoring and Funding Evaluation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ea typeface="微軟正黑體" panose="020B0604030504040204" pitchFamily="34" charset="-120"/>
              </a:rPr>
              <a:t>4-month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ea typeface="微軟正黑體" panose="020B0604030504040204" pitchFamily="34" charset="-120"/>
              </a:rPr>
              <a:t>DEMO</a:t>
            </a:r>
            <a:r>
              <a:rPr lang="zh-TW" altLang="en-US" sz="1600" dirty="0">
                <a:ea typeface="微軟正黑體" panose="020B0604030504040204" pitchFamily="34" charset="-120"/>
              </a:rPr>
              <a:t> </a:t>
            </a:r>
            <a:r>
              <a:rPr lang="en-US" altLang="zh-TW" sz="1600" dirty="0">
                <a:ea typeface="微軟正黑體" panose="020B0604030504040204" pitchFamily="34" charset="-120"/>
              </a:rPr>
              <a:t>DAY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1559D49F-6953-4F0F-AD12-25F7CFAEEBF7}"/>
              </a:ext>
            </a:extLst>
          </p:cNvPr>
          <p:cNvSpPr/>
          <p:nvPr/>
        </p:nvSpPr>
        <p:spPr>
          <a:xfrm>
            <a:off x="3183899" y="3937607"/>
            <a:ext cx="29105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ea typeface="微軟正黑體" panose="020B0604030504040204" pitchFamily="34" charset="-120"/>
              </a:rPr>
              <a:t>Connecting Taiwanese Industries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ea typeface="微軟正黑體" panose="020B0604030504040204" pitchFamily="34" charset="-120"/>
              </a:rPr>
              <a:t>Partnership with Incubations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ea typeface="微軟正黑體" panose="020B0604030504040204" pitchFamily="34" charset="-120"/>
              </a:rPr>
              <a:t>Mentorship and Matchmaking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ea typeface="微軟正黑體" panose="020B0604030504040204" pitchFamily="34" charset="-120"/>
              </a:rPr>
              <a:t>6-month Program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ea typeface="微軟正黑體" panose="020B0604030504040204" pitchFamily="34" charset="-120"/>
              </a:rPr>
              <a:t>DEMO</a:t>
            </a:r>
            <a:r>
              <a:rPr lang="zh-TW" altLang="en-US" sz="1400" dirty="0">
                <a:ea typeface="微軟正黑體" panose="020B0604030504040204" pitchFamily="34" charset="-120"/>
              </a:rPr>
              <a:t> </a:t>
            </a:r>
            <a:r>
              <a:rPr lang="en-US" altLang="zh-TW" sz="1400" dirty="0">
                <a:ea typeface="微軟正黑體" panose="020B0604030504040204" pitchFamily="34" charset="-120"/>
              </a:rPr>
              <a:t>Pitch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ea typeface="微軟正黑體" panose="020B0604030504040204" pitchFamily="34" charset="-120"/>
              </a:rPr>
              <a:t>Combining exhibitions such as </a:t>
            </a:r>
            <a:r>
              <a:rPr lang="en-US" altLang="zh-TW" sz="1400" dirty="0" err="1">
                <a:ea typeface="微軟正黑體" panose="020B0604030504040204" pitchFamily="34" charset="-120"/>
              </a:rPr>
              <a:t>InnoVEX</a:t>
            </a:r>
            <a:r>
              <a:rPr lang="en-US" altLang="zh-TW" sz="1400" dirty="0">
                <a:ea typeface="微軟正黑體" panose="020B0604030504040204" pitchFamily="34" charset="-120"/>
              </a:rPr>
              <a:t> and Meet Taipei 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8621650-EDFE-4050-BEEB-789CA8E5BE6C}"/>
              </a:ext>
            </a:extLst>
          </p:cNvPr>
          <p:cNvSpPr/>
          <p:nvPr/>
        </p:nvSpPr>
        <p:spPr>
          <a:xfrm>
            <a:off x="6094412" y="3940174"/>
            <a:ext cx="28065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ea typeface="微軟正黑體" panose="020B0604030504040204" pitchFamily="34" charset="-120"/>
              </a:rPr>
              <a:t>Sprinting Academic Teams to Spin-off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ea typeface="微軟正黑體" panose="020B0604030504040204" pitchFamily="34" charset="-120"/>
              </a:rPr>
              <a:t>Mentoring and Funding Evaluation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ea typeface="微軟正黑體" panose="020B0604030504040204" pitchFamily="34" charset="-120"/>
              </a:rPr>
              <a:t>2-4 years of Cultivation 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8BEC1012-DC12-447B-B4B2-707E4CF53CF8}"/>
              </a:ext>
            </a:extLst>
          </p:cNvPr>
          <p:cNvSpPr/>
          <p:nvPr/>
        </p:nvSpPr>
        <p:spPr>
          <a:xfrm>
            <a:off x="8912770" y="3931967"/>
            <a:ext cx="27162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ea typeface="微軟正黑體" panose="020B0604030504040204" pitchFamily="34" charset="-120"/>
              </a:rPr>
              <a:t>Industry Innovation Projects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ea typeface="微軟正黑體" panose="020B0604030504040204" pitchFamily="34" charset="-120"/>
              </a:rPr>
              <a:t>Ecosystem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ea typeface="微軟正黑體" panose="020B0604030504040204" pitchFamily="34" charset="-120"/>
              </a:rPr>
              <a:t>Mentorship and Matchmaking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ea typeface="微軟正黑體" panose="020B0604030504040204" pitchFamily="34" charset="-120"/>
              </a:rPr>
              <a:t>DEMO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ea typeface="微軟正黑體" panose="020B0604030504040204" pitchFamily="34" charset="-120"/>
              </a:rPr>
              <a:t>4-month Program</a:t>
            </a:r>
          </a:p>
        </p:txBody>
      </p:sp>
    </p:spTree>
    <p:extLst>
      <p:ext uri="{BB962C8B-B14F-4D97-AF65-F5344CB8AC3E}">
        <p14:creationId xmlns:p14="http://schemas.microsoft.com/office/powerpoint/2010/main" val="114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>
            <a:extLst>
              <a:ext uri="{FF2B5EF4-FFF2-40B4-BE49-F238E27FC236}">
                <a16:creationId xmlns:a16="http://schemas.microsoft.com/office/drawing/2014/main" id="{08793FAE-2466-4ECE-9EE8-F3A30DE4A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SCALE-UP PREMIUM PROGRAM</a:t>
            </a: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4501D52-FCF3-4858-8CAF-C28A5F9CE871}"/>
              </a:ext>
            </a:extLst>
          </p:cNvPr>
          <p:cNvSpPr txBox="1"/>
          <p:nvPr/>
        </p:nvSpPr>
        <p:spPr>
          <a:xfrm flipH="1">
            <a:off x="530068" y="4001860"/>
            <a:ext cx="2791969" cy="1569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664" indent="-285664">
              <a:buFont typeface="Wingdings" panose="05000000000000000000" pitchFamily="2" charset="2"/>
              <a:buChar char="ü"/>
            </a:pPr>
            <a:r>
              <a:rPr lang="en-US" altLang="zh-TW" sz="1600" dirty="0">
                <a:solidFill>
                  <a:schemeClr val="accent2">
                    <a:lumMod val="75000"/>
                  </a:schemeClr>
                </a:solidFill>
                <a:ea typeface="微軟正黑體" panose="020B0604030504040204" pitchFamily="34" charset="-120"/>
              </a:rPr>
              <a:t>Seasoned mentor</a:t>
            </a:r>
          </a:p>
          <a:p>
            <a:pPr marL="285664" indent="-285664">
              <a:buFont typeface="Wingdings" panose="05000000000000000000" pitchFamily="2" charset="2"/>
              <a:buChar char="ü"/>
            </a:pPr>
            <a:r>
              <a:rPr lang="en-US" altLang="zh-TW" sz="1600" dirty="0">
                <a:solidFill>
                  <a:schemeClr val="accent2">
                    <a:lumMod val="75000"/>
                  </a:schemeClr>
                </a:solidFill>
                <a:ea typeface="微軟正黑體" panose="020B0604030504040204" pitchFamily="34" charset="-120"/>
              </a:rPr>
              <a:t>One on one </a:t>
            </a:r>
            <a:r>
              <a:rPr lang="en-US" altLang="zh-TW" sz="1600" dirty="0">
                <a:solidFill>
                  <a:schemeClr val="accent2">
                    <a:lumMod val="75000"/>
                  </a:schemeClr>
                </a:solidFill>
              </a:rPr>
              <a:t>consulting</a:t>
            </a:r>
          </a:p>
          <a:p>
            <a:pPr marL="285664" indent="-285664">
              <a:buFont typeface="Wingdings" panose="05000000000000000000" pitchFamily="2" charset="2"/>
              <a:buChar char="ü"/>
            </a:pPr>
            <a:r>
              <a:rPr lang="en-US" altLang="zh-TW" sz="1600" dirty="0">
                <a:solidFill>
                  <a:schemeClr val="accent2">
                    <a:lumMod val="75000"/>
                  </a:schemeClr>
                </a:solidFill>
                <a:ea typeface="微軟正黑體" panose="020B0604030504040204" pitchFamily="34" charset="-120"/>
              </a:rPr>
              <a:t>Market-oriented assistance</a:t>
            </a:r>
          </a:p>
          <a:p>
            <a:pPr marL="285664" indent="-285664">
              <a:buFont typeface="Wingdings" panose="05000000000000000000" pitchFamily="2" charset="2"/>
              <a:buChar char="ü"/>
            </a:pPr>
            <a:r>
              <a:rPr lang="en-US" altLang="zh-TW" sz="1600" dirty="0">
                <a:solidFill>
                  <a:schemeClr val="accent2">
                    <a:lumMod val="75000"/>
                  </a:schemeClr>
                </a:solidFill>
                <a:ea typeface="微軟正黑體" panose="020B0604030504040204" pitchFamily="34" charset="-120"/>
              </a:rPr>
              <a:t>Proper incentive to mentor 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915DEB3-C93F-448C-A37B-6455A33494C6}"/>
              </a:ext>
            </a:extLst>
          </p:cNvPr>
          <p:cNvSpPr txBox="1"/>
          <p:nvPr/>
        </p:nvSpPr>
        <p:spPr>
          <a:xfrm flipH="1">
            <a:off x="4098430" y="4661385"/>
            <a:ext cx="2453921" cy="369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799" b="1" dirty="0">
                <a:solidFill>
                  <a:schemeClr val="accent2">
                    <a:lumMod val="75000"/>
                  </a:schemeClr>
                </a:solidFill>
                <a:ea typeface="微軟正黑體" panose="020B0604030504040204" pitchFamily="34" charset="-120"/>
              </a:rPr>
              <a:t>Setting milestones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94B1E2F-AAEC-4511-B0CB-0D1F1A36EA03}"/>
              </a:ext>
            </a:extLst>
          </p:cNvPr>
          <p:cNvSpPr txBox="1"/>
          <p:nvPr/>
        </p:nvSpPr>
        <p:spPr>
          <a:xfrm>
            <a:off x="9505301" y="1664709"/>
            <a:ext cx="2135153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348" indent="-171348">
              <a:buFont typeface="Arial" panose="020B0604020202020204" pitchFamily="34" charset="0"/>
              <a:buChar char="•"/>
            </a:pPr>
            <a:r>
              <a:rPr lang="en-US" altLang="zh-TW" sz="1200" dirty="0">
                <a:solidFill>
                  <a:srgbClr val="C00000"/>
                </a:solidFill>
                <a:ea typeface="微軟正黑體" panose="020B0604030504040204" pitchFamily="34" charset="-120"/>
              </a:rPr>
              <a:t>Product or services pass verification.</a:t>
            </a:r>
          </a:p>
          <a:p>
            <a:pPr marL="171348" indent="-171348">
              <a:buFont typeface="Arial" panose="020B0604020202020204" pitchFamily="34" charset="0"/>
              <a:buChar char="•"/>
            </a:pPr>
            <a:r>
              <a:rPr lang="en-US" altLang="zh-TW" sz="1200" dirty="0">
                <a:solidFill>
                  <a:srgbClr val="C00000"/>
                </a:solidFill>
                <a:ea typeface="微軟正黑體" panose="020B0604030504040204" pitchFamily="34" charset="-120"/>
              </a:rPr>
              <a:t>Next</a:t>
            </a:r>
            <a:r>
              <a:rPr lang="zh-TW" altLang="en-US" sz="1200" dirty="0">
                <a:solidFill>
                  <a:srgbClr val="C00000"/>
                </a:solidFill>
                <a:ea typeface="微軟正黑體" panose="020B0604030504040204" pitchFamily="34" charset="-120"/>
              </a:rPr>
              <a:t> </a:t>
            </a:r>
            <a:r>
              <a:rPr lang="en-US" altLang="zh-TW" sz="1200" dirty="0">
                <a:solidFill>
                  <a:srgbClr val="C00000"/>
                </a:solidFill>
                <a:ea typeface="微軟正黑體" panose="020B0604030504040204" pitchFamily="34" charset="-120"/>
              </a:rPr>
              <a:t>round</a:t>
            </a:r>
            <a:r>
              <a:rPr lang="zh-TW" altLang="en-US" sz="1200" dirty="0">
                <a:solidFill>
                  <a:srgbClr val="C00000"/>
                </a:solidFill>
                <a:ea typeface="微軟正黑體" panose="020B0604030504040204" pitchFamily="34" charset="-120"/>
              </a:rPr>
              <a:t> </a:t>
            </a:r>
            <a:r>
              <a:rPr lang="en-US" altLang="zh-TW" sz="1200" dirty="0">
                <a:solidFill>
                  <a:srgbClr val="C00000"/>
                </a:solidFill>
                <a:ea typeface="微軟正黑體" panose="020B0604030504040204" pitchFamily="34" charset="-120"/>
              </a:rPr>
              <a:t>funding</a:t>
            </a:r>
          </a:p>
          <a:p>
            <a:pPr marL="171348" indent="-171348">
              <a:buFont typeface="Arial" panose="020B0604020202020204" pitchFamily="34" charset="0"/>
              <a:buChar char="•"/>
            </a:pPr>
            <a:r>
              <a:rPr lang="en-US" altLang="zh-TW" sz="1200" dirty="0">
                <a:solidFill>
                  <a:srgbClr val="C00000"/>
                </a:solidFill>
                <a:ea typeface="微軟正黑體" panose="020B0604030504040204" pitchFamily="34" charset="-120"/>
              </a:rPr>
              <a:t>International strategy planning</a:t>
            </a:r>
          </a:p>
          <a:p>
            <a:pPr marL="171348" indent="-171348">
              <a:buFont typeface="Arial" panose="020B0604020202020204" pitchFamily="34" charset="0"/>
              <a:buChar char="•"/>
            </a:pPr>
            <a:r>
              <a:rPr lang="en-US" altLang="zh-TW" sz="1200" dirty="0">
                <a:solidFill>
                  <a:srgbClr val="C00000"/>
                </a:solidFill>
                <a:ea typeface="微軟正黑體" panose="020B0604030504040204" pitchFamily="34" charset="-120"/>
              </a:rPr>
              <a:t>Core</a:t>
            </a:r>
            <a:r>
              <a:rPr lang="zh-TW" altLang="en-US" sz="1200" dirty="0">
                <a:solidFill>
                  <a:srgbClr val="C00000"/>
                </a:solidFill>
                <a:ea typeface="微軟正黑體" panose="020B0604030504040204" pitchFamily="34" charset="-120"/>
              </a:rPr>
              <a:t> </a:t>
            </a:r>
            <a:r>
              <a:rPr lang="en-US" altLang="zh-TW" sz="1200" dirty="0">
                <a:solidFill>
                  <a:srgbClr val="C00000"/>
                </a:solidFill>
                <a:ea typeface="微軟正黑體" panose="020B0604030504040204" pitchFamily="34" charset="-120"/>
              </a:rPr>
              <a:t>team</a:t>
            </a:r>
            <a:r>
              <a:rPr lang="zh-TW" altLang="en-US" sz="1200" dirty="0">
                <a:solidFill>
                  <a:srgbClr val="C00000"/>
                </a:solidFill>
                <a:ea typeface="微軟正黑體" panose="020B0604030504040204" pitchFamily="34" charset="-120"/>
              </a:rPr>
              <a:t> </a:t>
            </a:r>
            <a:r>
              <a:rPr lang="en-US" altLang="zh-TW" sz="1200" dirty="0">
                <a:solidFill>
                  <a:srgbClr val="C00000"/>
                </a:solidFill>
                <a:ea typeface="微軟正黑體" panose="020B0604030504040204" pitchFamily="34" charset="-120"/>
              </a:rPr>
              <a:t>assembled.</a:t>
            </a:r>
            <a:endParaRPr lang="zh-TW" altLang="en-US" sz="1200" dirty="0">
              <a:solidFill>
                <a:srgbClr val="C00000"/>
              </a:solidFill>
              <a:ea typeface="微軟正黑體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86FE4C2-A2D5-4826-9143-2C703CB7A916}"/>
              </a:ext>
            </a:extLst>
          </p:cNvPr>
          <p:cNvSpPr txBox="1"/>
          <p:nvPr/>
        </p:nvSpPr>
        <p:spPr>
          <a:xfrm flipH="1">
            <a:off x="8001782" y="4890518"/>
            <a:ext cx="2921401" cy="369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799" b="1" dirty="0">
                <a:solidFill>
                  <a:schemeClr val="accent2">
                    <a:lumMod val="75000"/>
                  </a:schemeClr>
                </a:solidFill>
                <a:ea typeface="微軟正黑體" panose="020B0604030504040204" pitchFamily="34" charset="-120"/>
              </a:rPr>
              <a:t>Fund raising preparation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30B481F5-16EE-4FE3-8B15-E06D5AC6E4D0}"/>
              </a:ext>
            </a:extLst>
          </p:cNvPr>
          <p:cNvSpPr/>
          <p:nvPr/>
        </p:nvSpPr>
        <p:spPr>
          <a:xfrm>
            <a:off x="3727768" y="4992872"/>
            <a:ext cx="3345108" cy="1076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664" indent="-285664">
              <a:buFont typeface="Wingdings" panose="05000000000000000000" pitchFamily="2" charset="2"/>
              <a:buChar char="ü"/>
            </a:pPr>
            <a:r>
              <a:rPr lang="en-US" altLang="zh-TW" sz="1600" dirty="0">
                <a:solidFill>
                  <a:schemeClr val="accent2">
                    <a:lumMod val="75000"/>
                  </a:schemeClr>
                </a:solidFill>
                <a:ea typeface="微軟正黑體" panose="020B0604030504040204" pitchFamily="34" charset="-120"/>
              </a:rPr>
              <a:t>Milestones with feasibility of implementation</a:t>
            </a:r>
          </a:p>
          <a:p>
            <a:pPr marL="285664" indent="-285664">
              <a:buFont typeface="Wingdings" panose="05000000000000000000" pitchFamily="2" charset="2"/>
              <a:buChar char="ü"/>
            </a:pPr>
            <a:r>
              <a:rPr lang="en-US" altLang="zh-TW" sz="1600" dirty="0">
                <a:solidFill>
                  <a:schemeClr val="accent2">
                    <a:lumMod val="75000"/>
                  </a:schemeClr>
                </a:solidFill>
                <a:ea typeface="微軟正黑體" panose="020B0604030504040204" pitchFamily="34" charset="-120"/>
              </a:rPr>
              <a:t>Regular reviews by tracking </a:t>
            </a:r>
          </a:p>
          <a:p>
            <a:pPr marL="285664" indent="-285664">
              <a:buFont typeface="Wingdings" panose="05000000000000000000" pitchFamily="2" charset="2"/>
              <a:buChar char="ü"/>
            </a:pPr>
            <a:r>
              <a:rPr lang="en-US" altLang="zh-TW" sz="1600" dirty="0">
                <a:solidFill>
                  <a:schemeClr val="accent2">
                    <a:lumMod val="75000"/>
                  </a:schemeClr>
                </a:solidFill>
                <a:ea typeface="微軟正黑體" panose="020B0604030504040204" pitchFamily="34" charset="-120"/>
              </a:rPr>
              <a:t>Flexible Adjustment.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D9C257F2-FB1A-4866-8E82-3F236590FF3B}"/>
              </a:ext>
            </a:extLst>
          </p:cNvPr>
          <p:cNvSpPr/>
          <p:nvPr/>
        </p:nvSpPr>
        <p:spPr>
          <a:xfrm>
            <a:off x="8182644" y="5301208"/>
            <a:ext cx="2970788" cy="830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664" indent="-285664">
              <a:buFont typeface="Wingdings" panose="05000000000000000000" pitchFamily="2" charset="2"/>
              <a:buChar char="ü"/>
            </a:pPr>
            <a:r>
              <a:rPr lang="en-US" altLang="zh-TW" sz="1600" dirty="0">
                <a:solidFill>
                  <a:schemeClr val="accent2">
                    <a:lumMod val="75000"/>
                  </a:schemeClr>
                </a:solidFill>
                <a:ea typeface="微軟正黑體" panose="020B0604030504040204" pitchFamily="34" charset="-120"/>
              </a:rPr>
              <a:t>Valuation with reason</a:t>
            </a:r>
          </a:p>
          <a:p>
            <a:pPr marL="285664" indent="-285664">
              <a:buFont typeface="Wingdings" panose="05000000000000000000" pitchFamily="2" charset="2"/>
              <a:buChar char="ü"/>
            </a:pPr>
            <a:r>
              <a:rPr lang="en-US" altLang="zh-TW" sz="1600" dirty="0">
                <a:solidFill>
                  <a:schemeClr val="accent2">
                    <a:lumMod val="75000"/>
                  </a:schemeClr>
                </a:solidFill>
                <a:ea typeface="微軟正黑體" panose="020B0604030504040204" pitchFamily="34" charset="-120"/>
              </a:rPr>
              <a:t>Investment Roadshow</a:t>
            </a:r>
          </a:p>
          <a:p>
            <a:pPr marL="285664" indent="-285664">
              <a:buFont typeface="Wingdings" panose="05000000000000000000" pitchFamily="2" charset="2"/>
              <a:buChar char="ü"/>
            </a:pPr>
            <a:endParaRPr lang="en-US" altLang="zh-TW" sz="1600" dirty="0">
              <a:solidFill>
                <a:schemeClr val="accent2">
                  <a:lumMod val="75000"/>
                </a:schemeClr>
              </a:solidFill>
              <a:ea typeface="微軟正黑體" panose="020B0604030504040204" pitchFamily="34" charset="-12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E7B45DF0-62C0-46A8-B501-29C2C3662745}"/>
              </a:ext>
            </a:extLst>
          </p:cNvPr>
          <p:cNvSpPr txBox="1"/>
          <p:nvPr/>
        </p:nvSpPr>
        <p:spPr>
          <a:xfrm>
            <a:off x="5426563" y="2628691"/>
            <a:ext cx="1806520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348" indent="-171348">
              <a:buFont typeface="Arial" panose="020B0604020202020204" pitchFamily="34" charset="0"/>
              <a:buChar char="•"/>
            </a:pP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</a:rPr>
              <a:t>Key talents</a:t>
            </a:r>
          </a:p>
          <a:p>
            <a:pPr marL="171348" indent="-171348">
              <a:buFont typeface="Arial" panose="020B0604020202020204" pitchFamily="34" charset="0"/>
              <a:buChar char="•"/>
            </a:pP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</a:rPr>
              <a:t>Ready to explore international market</a:t>
            </a:r>
          </a:p>
          <a:p>
            <a:pPr marL="171348" indent="-171348">
              <a:buFont typeface="Arial" panose="020B0604020202020204" pitchFamily="34" charset="0"/>
              <a:buChar char="•"/>
            </a:pP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</a:rPr>
              <a:t>Ready Prototype</a:t>
            </a:r>
          </a:p>
          <a:p>
            <a:pPr marL="171348" indent="-171348">
              <a:buFont typeface="Arial" panose="020B0604020202020204" pitchFamily="34" charset="0"/>
              <a:buChar char="•"/>
            </a:pP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</a:rPr>
              <a:t>Sufficient working capital</a:t>
            </a:r>
          </a:p>
        </p:txBody>
      </p:sp>
      <p:sp>
        <p:nvSpPr>
          <p:cNvPr id="69" name="圓角矩形 233">
            <a:extLst>
              <a:ext uri="{FF2B5EF4-FFF2-40B4-BE49-F238E27FC236}">
                <a16:creationId xmlns:a16="http://schemas.microsoft.com/office/drawing/2014/main" id="{2993148B-F13A-4785-838B-48C56943AD96}"/>
              </a:ext>
            </a:extLst>
          </p:cNvPr>
          <p:cNvSpPr/>
          <p:nvPr/>
        </p:nvSpPr>
        <p:spPr>
          <a:xfrm>
            <a:off x="471085" y="2912107"/>
            <a:ext cx="2755122" cy="57497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442647" algn="ctr" defTabSz="913852">
              <a:defRPr/>
            </a:pPr>
            <a:r>
              <a:rPr lang="en-US" altLang="zh-TW" sz="1998" b="1" kern="0" dirty="0">
                <a:solidFill>
                  <a:schemeClr val="bg1"/>
                </a:solidFill>
                <a:ea typeface="微軟正黑體" panose="020B0604030504040204" pitchFamily="34" charset="-120"/>
              </a:rPr>
              <a:t>IAPS</a:t>
            </a:r>
            <a:r>
              <a:rPr lang="zh-TW" altLang="en-US" sz="1998" b="1" kern="0" dirty="0">
                <a:solidFill>
                  <a:schemeClr val="bg1"/>
                </a:solidFill>
                <a:ea typeface="微軟正黑體" panose="020B0604030504040204" pitchFamily="34" charset="-120"/>
              </a:rPr>
              <a:t> </a:t>
            </a:r>
            <a:r>
              <a:rPr lang="en-US" altLang="zh-TW" sz="1998" b="1" kern="0" dirty="0">
                <a:solidFill>
                  <a:schemeClr val="bg1"/>
                </a:solidFill>
                <a:ea typeface="微軟正黑體" panose="020B0604030504040204" pitchFamily="34" charset="-120"/>
              </a:rPr>
              <a:t>Mentors</a:t>
            </a:r>
            <a:endParaRPr lang="zh-TW" altLang="en-US" sz="1998" b="1" kern="0" dirty="0">
              <a:solidFill>
                <a:schemeClr val="bg1"/>
              </a:solidFill>
              <a:ea typeface="微軟正黑體" panose="020B0604030504040204" pitchFamily="34" charset="-12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949F3A2F-5154-48F6-A74B-18243CE71EC6}"/>
              </a:ext>
            </a:extLst>
          </p:cNvPr>
          <p:cNvSpPr/>
          <p:nvPr/>
        </p:nvSpPr>
        <p:spPr>
          <a:xfrm>
            <a:off x="637355" y="3635877"/>
            <a:ext cx="2437887" cy="36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799" b="1" dirty="0">
                <a:solidFill>
                  <a:schemeClr val="accent2">
                    <a:lumMod val="75000"/>
                  </a:schemeClr>
                </a:solidFill>
                <a:ea typeface="微軟正黑體" panose="020B0604030504040204" pitchFamily="34" charset="-120"/>
              </a:rPr>
              <a:t>Mentor’s Accompany</a:t>
            </a:r>
          </a:p>
        </p:txBody>
      </p:sp>
      <p:cxnSp>
        <p:nvCxnSpPr>
          <p:cNvPr id="77" name="接點: 肘形 11">
            <a:extLst>
              <a:ext uri="{FF2B5EF4-FFF2-40B4-BE49-F238E27FC236}">
                <a16:creationId xmlns:a16="http://schemas.microsoft.com/office/drawing/2014/main" id="{04299EFA-A448-460A-9B58-CD66B5D88314}"/>
              </a:ext>
            </a:extLst>
          </p:cNvPr>
          <p:cNvCxnSpPr>
            <a:cxnSpLocks/>
            <a:stCxn id="78" idx="6"/>
            <a:endCxn id="79" idx="2"/>
          </p:cNvCxnSpPr>
          <p:nvPr/>
        </p:nvCxnSpPr>
        <p:spPr>
          <a:xfrm flipV="1">
            <a:off x="5264395" y="2255284"/>
            <a:ext cx="3248584" cy="996080"/>
          </a:xfrm>
          <a:prstGeom prst="bentConnector3">
            <a:avLst>
              <a:gd name="adj1" fmla="val 50000"/>
            </a:avLst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橢圓 77">
            <a:extLst>
              <a:ext uri="{FF2B5EF4-FFF2-40B4-BE49-F238E27FC236}">
                <a16:creationId xmlns:a16="http://schemas.microsoft.com/office/drawing/2014/main" id="{F9668FD0-AC1C-4DB6-B9DF-D2D01EB06292}"/>
              </a:ext>
            </a:extLst>
          </p:cNvPr>
          <p:cNvSpPr/>
          <p:nvPr/>
        </p:nvSpPr>
        <p:spPr>
          <a:xfrm>
            <a:off x="4256919" y="2747624"/>
            <a:ext cx="1007476" cy="1007476"/>
          </a:xfrm>
          <a:prstGeom prst="ellipse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913852">
              <a:defRPr/>
            </a:pPr>
            <a:r>
              <a:rPr lang="en-US" altLang="zh-TW" sz="1200" b="1" dirty="0">
                <a:ln w="0"/>
                <a:solidFill>
                  <a:prstClr val="black"/>
                </a:solidFill>
                <a:ea typeface="微軟正黑體" panose="020B0604030504040204" pitchFamily="34" charset="-120"/>
              </a:rPr>
              <a:t>Promising Startups</a:t>
            </a:r>
            <a:endParaRPr lang="zh-TW" altLang="en-US" sz="1200" b="1" dirty="0">
              <a:ln w="0"/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79" name="橢圓 78">
            <a:extLst>
              <a:ext uri="{FF2B5EF4-FFF2-40B4-BE49-F238E27FC236}">
                <a16:creationId xmlns:a16="http://schemas.microsoft.com/office/drawing/2014/main" id="{D722B214-4885-41F7-A5D5-0E86F2C96249}"/>
              </a:ext>
            </a:extLst>
          </p:cNvPr>
          <p:cNvSpPr/>
          <p:nvPr/>
        </p:nvSpPr>
        <p:spPr>
          <a:xfrm>
            <a:off x="8512979" y="1751545"/>
            <a:ext cx="1007476" cy="1007476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82000">
                <a:srgbClr val="FFCCFF"/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913852">
              <a:defRPr/>
            </a:pPr>
            <a:r>
              <a:rPr lang="en-US" altLang="zh-TW" sz="1600" b="1" dirty="0">
                <a:ln w="0"/>
                <a:solidFill>
                  <a:prstClr val="black"/>
                </a:solidFill>
                <a:ea typeface="微軟正黑體" panose="020B0604030504040204" pitchFamily="34" charset="-120"/>
              </a:rPr>
              <a:t>Success</a:t>
            </a:r>
            <a:endParaRPr lang="zh-TW" altLang="en-US" sz="1600" b="1" dirty="0">
              <a:ln w="0"/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84" name="圖片 83">
            <a:extLst>
              <a:ext uri="{FF2B5EF4-FFF2-40B4-BE49-F238E27FC236}">
                <a16:creationId xmlns:a16="http://schemas.microsoft.com/office/drawing/2014/main" id="{1E2AF2D6-FC20-4583-A29C-A8B2E64103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9" y="2892818"/>
            <a:ext cx="534009" cy="586823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083DB493-9ECE-3B46-BA10-8E0CA36B9467}"/>
              </a:ext>
            </a:extLst>
          </p:cNvPr>
          <p:cNvGrpSpPr/>
          <p:nvPr/>
        </p:nvGrpSpPr>
        <p:grpSpPr>
          <a:xfrm>
            <a:off x="8187579" y="3296137"/>
            <a:ext cx="2965853" cy="1462621"/>
            <a:chOff x="7543800" y="4000100"/>
            <a:chExt cx="2843958" cy="1463002"/>
          </a:xfrm>
        </p:grpSpPr>
        <p:grpSp>
          <p:nvGrpSpPr>
            <p:cNvPr id="71" name="群組 70">
              <a:extLst>
                <a:ext uri="{FF2B5EF4-FFF2-40B4-BE49-F238E27FC236}">
                  <a16:creationId xmlns:a16="http://schemas.microsoft.com/office/drawing/2014/main" id="{3806B50B-B9B2-4A77-AD20-84082F3F915D}"/>
                </a:ext>
              </a:extLst>
            </p:cNvPr>
            <p:cNvGrpSpPr/>
            <p:nvPr/>
          </p:nvGrpSpPr>
          <p:grpSpPr>
            <a:xfrm>
              <a:off x="7543800" y="4003899"/>
              <a:ext cx="2843958" cy="1459203"/>
              <a:chOff x="9352990" y="2873676"/>
              <a:chExt cx="2442300" cy="1459583"/>
            </a:xfrm>
          </p:grpSpPr>
          <p:sp>
            <p:nvSpPr>
              <p:cNvPr id="72" name="圓角矩形 229">
                <a:extLst>
                  <a:ext uri="{FF2B5EF4-FFF2-40B4-BE49-F238E27FC236}">
                    <a16:creationId xmlns:a16="http://schemas.microsoft.com/office/drawing/2014/main" id="{62DE8751-F8FD-4F29-9E0C-4F029BF5BCD8}"/>
                  </a:ext>
                </a:extLst>
              </p:cNvPr>
              <p:cNvSpPr/>
              <p:nvPr/>
            </p:nvSpPr>
            <p:spPr>
              <a:xfrm>
                <a:off x="9352990" y="3210677"/>
                <a:ext cx="2413825" cy="1122582"/>
              </a:xfrm>
              <a:prstGeom prst="roundRect">
                <a:avLst/>
              </a:prstGeom>
              <a:solidFill>
                <a:srgbClr val="CCFFCC"/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285664" indent="-285664">
                  <a:buFont typeface="Arial" panose="020B0604020202020204" pitchFamily="34" charset="0"/>
                  <a:buChar char="•"/>
                </a:pPr>
                <a:endParaRPr lang="en-US" altLang="zh-TW" sz="1400" dirty="0">
                  <a:solidFill>
                    <a:schemeClr val="tx1"/>
                  </a:solidFill>
                  <a:ea typeface="微軟正黑體" panose="020B0604030504040204" pitchFamily="34" charset="-120"/>
                </a:endParaRPr>
              </a:p>
              <a:p>
                <a:pPr marL="285664" indent="-285664">
                  <a:buFont typeface="Arial" panose="020B0604020202020204" pitchFamily="34" charset="0"/>
                  <a:buChar char="•"/>
                </a:pPr>
                <a:r>
                  <a:rPr lang="en-US" altLang="zh-TW" sz="1400" dirty="0">
                    <a:solidFill>
                      <a:schemeClr val="tx1"/>
                    </a:solidFill>
                    <a:ea typeface="微軟正黑體" panose="020B0604030504040204" pitchFamily="34" charset="-120"/>
                  </a:rPr>
                  <a:t>Investment due diligent </a:t>
                </a:r>
              </a:p>
              <a:p>
                <a:pPr marL="285664" indent="-285664">
                  <a:buFont typeface="Arial" panose="020B0604020202020204" pitchFamily="34" charset="0"/>
                  <a:buChar char="•"/>
                </a:pPr>
                <a:r>
                  <a:rPr lang="en-US" altLang="zh-TW" sz="1400" dirty="0">
                    <a:solidFill>
                      <a:schemeClr val="tx1"/>
                    </a:solidFill>
                    <a:ea typeface="微軟正黑體" panose="020B0604030504040204" pitchFamily="34" charset="-120"/>
                  </a:rPr>
                  <a:t>Investor referral</a:t>
                </a:r>
              </a:p>
              <a:p>
                <a:pPr marL="285664" indent="-285664">
                  <a:buFont typeface="Arial" panose="020B0604020202020204" pitchFamily="34" charset="0"/>
                  <a:buChar char="•"/>
                </a:pPr>
                <a:r>
                  <a:rPr lang="en-US" altLang="zh-TW" sz="1400" dirty="0">
                    <a:solidFill>
                      <a:schemeClr val="tx1"/>
                    </a:solidFill>
                    <a:ea typeface="微軟正黑體" panose="020B0604030504040204" pitchFamily="34" charset="-120"/>
                  </a:rPr>
                  <a:t>Investment gains payback</a:t>
                </a:r>
                <a:endParaRPr lang="zh-TW" altLang="en-US" sz="1400" dirty="0">
                  <a:solidFill>
                    <a:schemeClr val="tx1"/>
                  </a:solidFill>
                  <a:ea typeface="微軟正黑體" panose="020B0604030504040204" pitchFamily="34" charset="-120"/>
                </a:endParaRPr>
              </a:p>
            </p:txBody>
          </p:sp>
          <p:sp>
            <p:nvSpPr>
              <p:cNvPr id="73" name="圓角矩形 224">
                <a:extLst>
                  <a:ext uri="{FF2B5EF4-FFF2-40B4-BE49-F238E27FC236}">
                    <a16:creationId xmlns:a16="http://schemas.microsoft.com/office/drawing/2014/main" id="{6EA55A84-5044-49BF-88B2-91A8BFB3D563}"/>
                  </a:ext>
                </a:extLst>
              </p:cNvPr>
              <p:cNvSpPr/>
              <p:nvPr/>
            </p:nvSpPr>
            <p:spPr>
              <a:xfrm>
                <a:off x="9370409" y="2873676"/>
                <a:ext cx="2424881" cy="575279"/>
              </a:xfrm>
              <a:prstGeom prst="roundRect">
                <a:avLst/>
              </a:prstGeom>
              <a:solidFill>
                <a:srgbClr val="00B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442647" algn="ctr" defTabSz="913852">
                  <a:defRPr/>
                </a:pPr>
                <a:r>
                  <a:rPr lang="en-US" altLang="zh-TW" sz="1998" b="1" kern="0" dirty="0">
                    <a:solidFill>
                      <a:schemeClr val="bg1"/>
                    </a:solidFill>
                    <a:ea typeface="微軟正黑體" panose="020B0604030504040204" pitchFamily="34" charset="-120"/>
                  </a:rPr>
                  <a:t> IAPS</a:t>
                </a:r>
                <a:r>
                  <a:rPr lang="zh-TW" altLang="en-US" sz="1998" b="1" kern="0" dirty="0">
                    <a:solidFill>
                      <a:schemeClr val="bg1"/>
                    </a:solidFill>
                    <a:ea typeface="微軟正黑體" panose="020B0604030504040204" pitchFamily="34" charset="-120"/>
                  </a:rPr>
                  <a:t> </a:t>
                </a:r>
                <a:r>
                  <a:rPr lang="en-US" altLang="zh-TW" sz="1998" b="1" kern="0" dirty="0">
                    <a:solidFill>
                      <a:schemeClr val="bg1"/>
                    </a:solidFill>
                    <a:ea typeface="微軟正黑體" panose="020B0604030504040204" pitchFamily="34" charset="-120"/>
                  </a:rPr>
                  <a:t>x</a:t>
                </a:r>
                <a:r>
                  <a:rPr lang="zh-TW" altLang="en-US" sz="1998" b="1" kern="0" dirty="0">
                    <a:solidFill>
                      <a:schemeClr val="bg1"/>
                    </a:solidFill>
                    <a:ea typeface="微軟正黑體" panose="020B0604030504040204" pitchFamily="34" charset="-120"/>
                  </a:rPr>
                  <a:t> </a:t>
                </a:r>
                <a:r>
                  <a:rPr lang="en-US" altLang="zh-TW" sz="1998" b="1" kern="0" dirty="0">
                    <a:solidFill>
                      <a:schemeClr val="bg1"/>
                    </a:solidFill>
                    <a:ea typeface="微軟正黑體" panose="020B0604030504040204" pitchFamily="34" charset="-120"/>
                  </a:rPr>
                  <a:t>TX</a:t>
                </a:r>
                <a:r>
                  <a:rPr lang="zh-TW" altLang="en-US" sz="1998" b="1" kern="0" dirty="0">
                    <a:solidFill>
                      <a:schemeClr val="bg1"/>
                    </a:solidFill>
                    <a:ea typeface="微軟正黑體" panose="020B0604030504040204" pitchFamily="34" charset="-120"/>
                  </a:rPr>
                  <a:t> </a:t>
                </a:r>
                <a:r>
                  <a:rPr lang="en-US" altLang="zh-TW" sz="1998" b="1" kern="0" dirty="0">
                    <a:solidFill>
                      <a:schemeClr val="bg1"/>
                    </a:solidFill>
                    <a:ea typeface="微軟正黑體" panose="020B0604030504040204" pitchFamily="34" charset="-120"/>
                  </a:rPr>
                  <a:t>FUND</a:t>
                </a:r>
                <a:endParaRPr lang="zh-TW" altLang="en-US" sz="1998" b="1" kern="0" dirty="0">
                  <a:solidFill>
                    <a:schemeClr val="bg1"/>
                  </a:solidFill>
                  <a:ea typeface="微軟正黑體" panose="020B0604030504040204" pitchFamily="34" charset="-120"/>
                </a:endParaRPr>
              </a:p>
            </p:txBody>
          </p:sp>
        </p:grpSp>
        <p:pic>
          <p:nvPicPr>
            <p:cNvPr id="86" name="圖片 85">
              <a:extLst>
                <a:ext uri="{FF2B5EF4-FFF2-40B4-BE49-F238E27FC236}">
                  <a16:creationId xmlns:a16="http://schemas.microsoft.com/office/drawing/2014/main" id="{07D81660-F5FD-4C44-A024-E50ED94CE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2627" y="4000100"/>
              <a:ext cx="537336" cy="537336"/>
            </a:xfrm>
            <a:prstGeom prst="rect">
              <a:avLst/>
            </a:prstGeom>
          </p:spPr>
        </p:pic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CDCD70C1-5485-3847-81BE-B5A4E8A86244}"/>
              </a:ext>
            </a:extLst>
          </p:cNvPr>
          <p:cNvGrpSpPr/>
          <p:nvPr/>
        </p:nvGrpSpPr>
        <p:grpSpPr>
          <a:xfrm>
            <a:off x="3649564" y="3900162"/>
            <a:ext cx="3168932" cy="706880"/>
            <a:chOff x="3646057" y="4458208"/>
            <a:chExt cx="3169757" cy="707064"/>
          </a:xfrm>
        </p:grpSpPr>
        <p:sp>
          <p:nvSpPr>
            <p:cNvPr id="83" name="矩形: 圓角 82">
              <a:extLst>
                <a:ext uri="{FF2B5EF4-FFF2-40B4-BE49-F238E27FC236}">
                  <a16:creationId xmlns:a16="http://schemas.microsoft.com/office/drawing/2014/main" id="{9E954E81-38CD-4A06-8DEC-D1D81E6ACE88}"/>
                </a:ext>
              </a:extLst>
            </p:cNvPr>
            <p:cNvSpPr/>
            <p:nvPr/>
          </p:nvSpPr>
          <p:spPr>
            <a:xfrm>
              <a:off x="3849188" y="4531867"/>
              <a:ext cx="2966626" cy="61410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999" b="1" dirty="0">
                  <a:solidFill>
                    <a:schemeClr val="bg1"/>
                  </a:solidFill>
                  <a:ea typeface="微軟正黑體" panose="020B0604030504040204" pitchFamily="34" charset="-120"/>
                </a:rPr>
                <a:t>      IAPS</a:t>
              </a:r>
              <a:r>
                <a:rPr lang="zh-TW" altLang="en-US" sz="1999" b="1" dirty="0">
                  <a:solidFill>
                    <a:schemeClr val="bg1"/>
                  </a:solidFill>
                  <a:ea typeface="微軟正黑體" panose="020B0604030504040204" pitchFamily="34" charset="-120"/>
                </a:rPr>
                <a:t> </a:t>
              </a:r>
              <a:r>
                <a:rPr lang="en-US" altLang="zh-TW" sz="1999" b="1" dirty="0">
                  <a:solidFill>
                    <a:schemeClr val="bg1"/>
                  </a:solidFill>
                  <a:ea typeface="微軟正黑體" panose="020B0604030504040204" pitchFamily="34" charset="-120"/>
                </a:rPr>
                <a:t>PROGRAM</a:t>
              </a:r>
              <a:endParaRPr lang="zh-TW" altLang="en-US" sz="1999" b="1" dirty="0">
                <a:solidFill>
                  <a:schemeClr val="bg1"/>
                </a:solidFill>
                <a:ea typeface="微軟正黑體" panose="020B0604030504040204" pitchFamily="34" charset="-120"/>
              </a:endParaRPr>
            </a:p>
          </p:txBody>
        </p:sp>
        <p:pic>
          <p:nvPicPr>
            <p:cNvPr id="89" name="圖片 88">
              <a:extLst>
                <a:ext uri="{FF2B5EF4-FFF2-40B4-BE49-F238E27FC236}">
                  <a16:creationId xmlns:a16="http://schemas.microsoft.com/office/drawing/2014/main" id="{ACCC1CD1-5716-4C34-BD1C-E315085D6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8FAFB"/>
                </a:clrFrom>
                <a:clrTo>
                  <a:srgbClr val="F8FAF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46057" y="4458208"/>
              <a:ext cx="805319" cy="707064"/>
            </a:xfrm>
            <a:prstGeom prst="rect">
              <a:avLst/>
            </a:prstGeom>
          </p:spPr>
        </p:pic>
      </p:grpSp>
      <p:grpSp>
        <p:nvGrpSpPr>
          <p:cNvPr id="99" name="Group 6">
            <a:extLst>
              <a:ext uri="{FF2B5EF4-FFF2-40B4-BE49-F238E27FC236}">
                <a16:creationId xmlns:a16="http://schemas.microsoft.com/office/drawing/2014/main" id="{DCC4989A-2708-47A1-8253-C0FBB6FCDA3B}"/>
              </a:ext>
            </a:extLst>
          </p:cNvPr>
          <p:cNvGrpSpPr/>
          <p:nvPr/>
        </p:nvGrpSpPr>
        <p:grpSpPr>
          <a:xfrm>
            <a:off x="7061844" y="1640015"/>
            <a:ext cx="1038243" cy="1600613"/>
            <a:chOff x="15983328" y="2057961"/>
            <a:chExt cx="6009548" cy="9795472"/>
          </a:xfrm>
        </p:grpSpPr>
        <p:sp>
          <p:nvSpPr>
            <p:cNvPr id="100" name="Freeform 1">
              <a:extLst>
                <a:ext uri="{FF2B5EF4-FFF2-40B4-BE49-F238E27FC236}">
                  <a16:creationId xmlns:a16="http://schemas.microsoft.com/office/drawing/2014/main" id="{EF0BB463-A20E-49C1-9B9E-91D6A481C5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9484948" y="3010164"/>
              <a:ext cx="410892" cy="266068"/>
            </a:xfrm>
            <a:custGeom>
              <a:avLst/>
              <a:gdLst>
                <a:gd name="T0" fmla="*/ 537 w 538"/>
                <a:gd name="T1" fmla="*/ 107 h 350"/>
                <a:gd name="T2" fmla="*/ 537 w 538"/>
                <a:gd name="T3" fmla="*/ 107 h 350"/>
                <a:gd name="T4" fmla="*/ 430 w 538"/>
                <a:gd name="T5" fmla="*/ 269 h 350"/>
                <a:gd name="T6" fmla="*/ 296 w 538"/>
                <a:gd name="T7" fmla="*/ 322 h 350"/>
                <a:gd name="T8" fmla="*/ 54 w 538"/>
                <a:gd name="T9" fmla="*/ 349 h 350"/>
                <a:gd name="T10" fmla="*/ 0 w 538"/>
                <a:gd name="T11" fmla="*/ 295 h 350"/>
                <a:gd name="T12" fmla="*/ 161 w 538"/>
                <a:gd name="T13" fmla="*/ 80 h 350"/>
                <a:gd name="T14" fmla="*/ 296 w 538"/>
                <a:gd name="T15" fmla="*/ 26 h 350"/>
                <a:gd name="T16" fmla="*/ 135 w 538"/>
                <a:gd name="T17" fmla="*/ 269 h 350"/>
                <a:gd name="T18" fmla="*/ 296 w 538"/>
                <a:gd name="T19" fmla="*/ 107 h 350"/>
                <a:gd name="T20" fmla="*/ 457 w 538"/>
                <a:gd name="T21" fmla="*/ 54 h 350"/>
                <a:gd name="T22" fmla="*/ 403 w 538"/>
                <a:gd name="T23" fmla="*/ 134 h 350"/>
                <a:gd name="T24" fmla="*/ 537 w 538"/>
                <a:gd name="T25" fmla="*/ 107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8" h="350">
                  <a:moveTo>
                    <a:pt x="537" y="107"/>
                  </a:moveTo>
                  <a:lnTo>
                    <a:pt x="537" y="107"/>
                  </a:lnTo>
                  <a:cubicBezTo>
                    <a:pt x="537" y="134"/>
                    <a:pt x="484" y="188"/>
                    <a:pt x="430" y="269"/>
                  </a:cubicBezTo>
                  <a:cubicBezTo>
                    <a:pt x="350" y="295"/>
                    <a:pt x="296" y="322"/>
                    <a:pt x="296" y="322"/>
                  </a:cubicBezTo>
                  <a:cubicBezTo>
                    <a:pt x="215" y="295"/>
                    <a:pt x="54" y="349"/>
                    <a:pt x="54" y="349"/>
                  </a:cubicBezTo>
                  <a:cubicBezTo>
                    <a:pt x="54" y="322"/>
                    <a:pt x="27" y="322"/>
                    <a:pt x="0" y="295"/>
                  </a:cubicBezTo>
                  <a:cubicBezTo>
                    <a:pt x="27" y="241"/>
                    <a:pt x="107" y="134"/>
                    <a:pt x="161" y="80"/>
                  </a:cubicBezTo>
                  <a:cubicBezTo>
                    <a:pt x="215" y="0"/>
                    <a:pt x="269" y="0"/>
                    <a:pt x="296" y="26"/>
                  </a:cubicBezTo>
                  <a:cubicBezTo>
                    <a:pt x="296" y="54"/>
                    <a:pt x="215" y="161"/>
                    <a:pt x="135" y="269"/>
                  </a:cubicBezTo>
                  <a:cubicBezTo>
                    <a:pt x="188" y="215"/>
                    <a:pt x="269" y="134"/>
                    <a:pt x="296" y="107"/>
                  </a:cubicBezTo>
                  <a:cubicBezTo>
                    <a:pt x="376" y="0"/>
                    <a:pt x="457" y="26"/>
                    <a:pt x="457" y="54"/>
                  </a:cubicBezTo>
                  <a:cubicBezTo>
                    <a:pt x="457" y="54"/>
                    <a:pt x="430" y="107"/>
                    <a:pt x="403" y="134"/>
                  </a:cubicBezTo>
                  <a:cubicBezTo>
                    <a:pt x="457" y="54"/>
                    <a:pt x="537" y="80"/>
                    <a:pt x="537" y="107"/>
                  </a:cubicBezTo>
                </a:path>
              </a:pathLst>
            </a:custGeom>
            <a:solidFill>
              <a:srgbClr val="FFC59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01" name="Freeform 2">
              <a:extLst>
                <a:ext uri="{FF2B5EF4-FFF2-40B4-BE49-F238E27FC236}">
                  <a16:creationId xmlns:a16="http://schemas.microsoft.com/office/drawing/2014/main" id="{6E04BFE6-FFA8-42D0-880D-DE71363CB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7260137" y="4560769"/>
              <a:ext cx="1869221" cy="2360946"/>
            </a:xfrm>
            <a:custGeom>
              <a:avLst/>
              <a:gdLst>
                <a:gd name="T0" fmla="*/ 2419 w 2447"/>
                <a:gd name="T1" fmla="*/ 2068 h 3090"/>
                <a:gd name="T2" fmla="*/ 2419 w 2447"/>
                <a:gd name="T3" fmla="*/ 2068 h 3090"/>
                <a:gd name="T4" fmla="*/ 1022 w 2447"/>
                <a:gd name="T5" fmla="*/ 2955 h 3090"/>
                <a:gd name="T6" fmla="*/ 215 w 2447"/>
                <a:gd name="T7" fmla="*/ 2176 h 3090"/>
                <a:gd name="T8" fmla="*/ 726 w 2447"/>
                <a:gd name="T9" fmla="*/ 0 h 3090"/>
                <a:gd name="T10" fmla="*/ 2338 w 2447"/>
                <a:gd name="T11" fmla="*/ 456 h 3090"/>
                <a:gd name="T12" fmla="*/ 2365 w 2447"/>
                <a:gd name="T13" fmla="*/ 537 h 3090"/>
                <a:gd name="T14" fmla="*/ 2391 w 2447"/>
                <a:gd name="T15" fmla="*/ 1289 h 3090"/>
                <a:gd name="T16" fmla="*/ 2419 w 2447"/>
                <a:gd name="T17" fmla="*/ 2068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47" h="3090">
                  <a:moveTo>
                    <a:pt x="2419" y="2068"/>
                  </a:moveTo>
                  <a:lnTo>
                    <a:pt x="2419" y="2068"/>
                  </a:lnTo>
                  <a:cubicBezTo>
                    <a:pt x="2446" y="2525"/>
                    <a:pt x="1022" y="2955"/>
                    <a:pt x="1022" y="2955"/>
                  </a:cubicBezTo>
                  <a:cubicBezTo>
                    <a:pt x="1022" y="2955"/>
                    <a:pt x="430" y="3089"/>
                    <a:pt x="215" y="2176"/>
                  </a:cubicBezTo>
                  <a:cubicBezTo>
                    <a:pt x="0" y="1289"/>
                    <a:pt x="726" y="0"/>
                    <a:pt x="726" y="0"/>
                  </a:cubicBezTo>
                  <a:cubicBezTo>
                    <a:pt x="1237" y="913"/>
                    <a:pt x="2338" y="456"/>
                    <a:pt x="2338" y="456"/>
                  </a:cubicBezTo>
                  <a:cubicBezTo>
                    <a:pt x="2338" y="456"/>
                    <a:pt x="2338" y="483"/>
                    <a:pt x="2365" y="537"/>
                  </a:cubicBezTo>
                  <a:cubicBezTo>
                    <a:pt x="2365" y="698"/>
                    <a:pt x="2365" y="993"/>
                    <a:pt x="2391" y="1289"/>
                  </a:cubicBezTo>
                  <a:cubicBezTo>
                    <a:pt x="2391" y="1584"/>
                    <a:pt x="2419" y="1907"/>
                    <a:pt x="2419" y="2068"/>
                  </a:cubicBezTo>
                </a:path>
              </a:pathLst>
            </a:custGeom>
            <a:solidFill>
              <a:srgbClr val="17546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02" name="Freeform 3">
              <a:extLst>
                <a:ext uri="{FF2B5EF4-FFF2-40B4-BE49-F238E27FC236}">
                  <a16:creationId xmlns:a16="http://schemas.microsoft.com/office/drawing/2014/main" id="{42AF6C97-FD22-47EB-BB41-0C9303D72F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9356558" y="2996758"/>
              <a:ext cx="676960" cy="697168"/>
            </a:xfrm>
            <a:custGeom>
              <a:avLst/>
              <a:gdLst>
                <a:gd name="T0" fmla="*/ 807 w 888"/>
                <a:gd name="T1" fmla="*/ 296 h 914"/>
                <a:gd name="T2" fmla="*/ 807 w 888"/>
                <a:gd name="T3" fmla="*/ 296 h 914"/>
                <a:gd name="T4" fmla="*/ 484 w 888"/>
                <a:gd name="T5" fmla="*/ 591 h 914"/>
                <a:gd name="T6" fmla="*/ 377 w 888"/>
                <a:gd name="T7" fmla="*/ 913 h 914"/>
                <a:gd name="T8" fmla="*/ 81 w 888"/>
                <a:gd name="T9" fmla="*/ 833 h 914"/>
                <a:gd name="T10" fmla="*/ 108 w 888"/>
                <a:gd name="T11" fmla="*/ 564 h 914"/>
                <a:gd name="T12" fmla="*/ 27 w 888"/>
                <a:gd name="T13" fmla="*/ 322 h 914"/>
                <a:gd name="T14" fmla="*/ 134 w 888"/>
                <a:gd name="T15" fmla="*/ 27 h 914"/>
                <a:gd name="T16" fmla="*/ 162 w 888"/>
                <a:gd name="T17" fmla="*/ 268 h 914"/>
                <a:gd name="T18" fmla="*/ 242 w 888"/>
                <a:gd name="T19" fmla="*/ 322 h 914"/>
                <a:gd name="T20" fmla="*/ 296 w 888"/>
                <a:gd name="T21" fmla="*/ 376 h 914"/>
                <a:gd name="T22" fmla="*/ 538 w 888"/>
                <a:gd name="T23" fmla="*/ 349 h 914"/>
                <a:gd name="T24" fmla="*/ 672 w 888"/>
                <a:gd name="T25" fmla="*/ 296 h 914"/>
                <a:gd name="T26" fmla="*/ 779 w 888"/>
                <a:gd name="T27" fmla="*/ 215 h 914"/>
                <a:gd name="T28" fmla="*/ 807 w 888"/>
                <a:gd name="T29" fmla="*/ 296 h 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8" h="914">
                  <a:moveTo>
                    <a:pt x="807" y="296"/>
                  </a:moveTo>
                  <a:lnTo>
                    <a:pt x="807" y="296"/>
                  </a:lnTo>
                  <a:cubicBezTo>
                    <a:pt x="726" y="349"/>
                    <a:pt x="511" y="511"/>
                    <a:pt x="484" y="591"/>
                  </a:cubicBezTo>
                  <a:cubicBezTo>
                    <a:pt x="457" y="645"/>
                    <a:pt x="377" y="913"/>
                    <a:pt x="377" y="913"/>
                  </a:cubicBezTo>
                  <a:cubicBezTo>
                    <a:pt x="81" y="833"/>
                    <a:pt x="81" y="833"/>
                    <a:pt x="81" y="833"/>
                  </a:cubicBezTo>
                  <a:cubicBezTo>
                    <a:pt x="81" y="833"/>
                    <a:pt x="134" y="591"/>
                    <a:pt x="108" y="564"/>
                  </a:cubicBezTo>
                  <a:cubicBezTo>
                    <a:pt x="81" y="511"/>
                    <a:pt x="0" y="349"/>
                    <a:pt x="27" y="322"/>
                  </a:cubicBezTo>
                  <a:cubicBezTo>
                    <a:pt x="54" y="296"/>
                    <a:pt x="54" y="0"/>
                    <a:pt x="134" y="27"/>
                  </a:cubicBezTo>
                  <a:cubicBezTo>
                    <a:pt x="188" y="27"/>
                    <a:pt x="134" y="242"/>
                    <a:pt x="162" y="268"/>
                  </a:cubicBezTo>
                  <a:cubicBezTo>
                    <a:pt x="162" y="296"/>
                    <a:pt x="188" y="322"/>
                    <a:pt x="242" y="322"/>
                  </a:cubicBezTo>
                  <a:cubicBezTo>
                    <a:pt x="269" y="349"/>
                    <a:pt x="296" y="349"/>
                    <a:pt x="296" y="376"/>
                  </a:cubicBezTo>
                  <a:cubicBezTo>
                    <a:pt x="296" y="376"/>
                    <a:pt x="457" y="322"/>
                    <a:pt x="538" y="349"/>
                  </a:cubicBezTo>
                  <a:cubicBezTo>
                    <a:pt x="538" y="349"/>
                    <a:pt x="592" y="322"/>
                    <a:pt x="672" y="296"/>
                  </a:cubicBezTo>
                  <a:cubicBezTo>
                    <a:pt x="699" y="268"/>
                    <a:pt x="752" y="242"/>
                    <a:pt x="779" y="215"/>
                  </a:cubicBezTo>
                  <a:cubicBezTo>
                    <a:pt x="779" y="215"/>
                    <a:pt x="887" y="215"/>
                    <a:pt x="807" y="296"/>
                  </a:cubicBezTo>
                </a:path>
              </a:pathLst>
            </a:custGeom>
            <a:solidFill>
              <a:srgbClr val="FFCF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03" name="Freeform 4">
              <a:extLst>
                <a:ext uri="{FF2B5EF4-FFF2-40B4-BE49-F238E27FC236}">
                  <a16:creationId xmlns:a16="http://schemas.microsoft.com/office/drawing/2014/main" id="{BC855B46-CC85-4C8B-A0A4-6C8602B3B9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8747499" y="3712287"/>
              <a:ext cx="1212468" cy="1458331"/>
            </a:xfrm>
            <a:custGeom>
              <a:avLst/>
              <a:gdLst>
                <a:gd name="T0" fmla="*/ 1585 w 1586"/>
                <a:gd name="T1" fmla="*/ 108 h 1909"/>
                <a:gd name="T2" fmla="*/ 1585 w 1586"/>
                <a:gd name="T3" fmla="*/ 108 h 1909"/>
                <a:gd name="T4" fmla="*/ 26 w 1586"/>
                <a:gd name="T5" fmla="*/ 1908 h 1909"/>
                <a:gd name="T6" fmla="*/ 0 w 1586"/>
                <a:gd name="T7" fmla="*/ 1156 h 1909"/>
                <a:gd name="T8" fmla="*/ 591 w 1586"/>
                <a:gd name="T9" fmla="*/ 1021 h 1909"/>
                <a:gd name="T10" fmla="*/ 1263 w 1586"/>
                <a:gd name="T11" fmla="*/ 0 h 1909"/>
                <a:gd name="T12" fmla="*/ 1585 w 1586"/>
                <a:gd name="T13" fmla="*/ 108 h 1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6" h="1909">
                  <a:moveTo>
                    <a:pt x="1585" y="108"/>
                  </a:moveTo>
                  <a:lnTo>
                    <a:pt x="1585" y="108"/>
                  </a:lnTo>
                  <a:cubicBezTo>
                    <a:pt x="1585" y="108"/>
                    <a:pt x="1048" y="1639"/>
                    <a:pt x="26" y="1908"/>
                  </a:cubicBezTo>
                  <a:cubicBezTo>
                    <a:pt x="0" y="1612"/>
                    <a:pt x="0" y="1317"/>
                    <a:pt x="0" y="1156"/>
                  </a:cubicBezTo>
                  <a:cubicBezTo>
                    <a:pt x="81" y="1209"/>
                    <a:pt x="322" y="1263"/>
                    <a:pt x="591" y="1021"/>
                  </a:cubicBezTo>
                  <a:cubicBezTo>
                    <a:pt x="940" y="698"/>
                    <a:pt x="1263" y="0"/>
                    <a:pt x="1263" y="0"/>
                  </a:cubicBezTo>
                  <a:cubicBezTo>
                    <a:pt x="1263" y="0"/>
                    <a:pt x="1451" y="81"/>
                    <a:pt x="1585" y="108"/>
                  </a:cubicBezTo>
                </a:path>
              </a:pathLst>
            </a:custGeom>
            <a:solidFill>
              <a:srgbClr val="17546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04" name="Freeform 5">
              <a:extLst>
                <a:ext uri="{FF2B5EF4-FFF2-40B4-BE49-F238E27FC236}">
                  <a16:creationId xmlns:a16="http://schemas.microsoft.com/office/drawing/2014/main" id="{CB24339C-CDB5-47DC-B7D1-C02EA47C21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8290945" y="4963787"/>
              <a:ext cx="636547" cy="740953"/>
            </a:xfrm>
            <a:custGeom>
              <a:avLst/>
              <a:gdLst>
                <a:gd name="T0" fmla="*/ 834 w 835"/>
                <a:gd name="T1" fmla="*/ 0 h 968"/>
                <a:gd name="T2" fmla="*/ 645 w 835"/>
                <a:gd name="T3" fmla="*/ 699 h 968"/>
                <a:gd name="T4" fmla="*/ 564 w 835"/>
                <a:gd name="T5" fmla="*/ 967 h 968"/>
                <a:gd name="T6" fmla="*/ 404 w 835"/>
                <a:gd name="T7" fmla="*/ 699 h 968"/>
                <a:gd name="T8" fmla="*/ 0 w 835"/>
                <a:gd name="T9" fmla="*/ 54 h 968"/>
                <a:gd name="T10" fmla="*/ 834 w 835"/>
                <a:gd name="T11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5" h="968">
                  <a:moveTo>
                    <a:pt x="834" y="0"/>
                  </a:moveTo>
                  <a:lnTo>
                    <a:pt x="645" y="699"/>
                  </a:lnTo>
                  <a:lnTo>
                    <a:pt x="564" y="967"/>
                  </a:lnTo>
                  <a:lnTo>
                    <a:pt x="404" y="699"/>
                  </a:lnTo>
                  <a:lnTo>
                    <a:pt x="0" y="54"/>
                  </a:lnTo>
                  <a:lnTo>
                    <a:pt x="834" y="0"/>
                  </a:lnTo>
                </a:path>
              </a:pathLst>
            </a:custGeom>
            <a:solidFill>
              <a:srgbClr val="F8FD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05" name="Freeform 6">
              <a:extLst>
                <a:ext uri="{FF2B5EF4-FFF2-40B4-BE49-F238E27FC236}">
                  <a16:creationId xmlns:a16="http://schemas.microsoft.com/office/drawing/2014/main" id="{5BECDAD0-4D49-4FBB-999F-4F849167E6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8502302" y="4867181"/>
              <a:ext cx="286276" cy="821784"/>
            </a:xfrm>
            <a:custGeom>
              <a:avLst/>
              <a:gdLst>
                <a:gd name="T0" fmla="*/ 242 w 377"/>
                <a:gd name="T1" fmla="*/ 377 h 1076"/>
                <a:gd name="T2" fmla="*/ 242 w 377"/>
                <a:gd name="T3" fmla="*/ 377 h 1076"/>
                <a:gd name="T4" fmla="*/ 349 w 377"/>
                <a:gd name="T5" fmla="*/ 807 h 1076"/>
                <a:gd name="T6" fmla="*/ 268 w 377"/>
                <a:gd name="T7" fmla="*/ 1075 h 1076"/>
                <a:gd name="T8" fmla="*/ 108 w 377"/>
                <a:gd name="T9" fmla="*/ 807 h 1076"/>
                <a:gd name="T10" fmla="*/ 188 w 377"/>
                <a:gd name="T11" fmla="*/ 377 h 1076"/>
                <a:gd name="T12" fmla="*/ 0 w 377"/>
                <a:gd name="T13" fmla="*/ 189 h 1076"/>
                <a:gd name="T14" fmla="*/ 80 w 377"/>
                <a:gd name="T15" fmla="*/ 134 h 1076"/>
                <a:gd name="T16" fmla="*/ 215 w 377"/>
                <a:gd name="T17" fmla="*/ 0 h 1076"/>
                <a:gd name="T18" fmla="*/ 376 w 377"/>
                <a:gd name="T19" fmla="*/ 189 h 1076"/>
                <a:gd name="T20" fmla="*/ 242 w 377"/>
                <a:gd name="T21" fmla="*/ 377 h 1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1076">
                  <a:moveTo>
                    <a:pt x="242" y="377"/>
                  </a:moveTo>
                  <a:lnTo>
                    <a:pt x="242" y="377"/>
                  </a:lnTo>
                  <a:cubicBezTo>
                    <a:pt x="349" y="807"/>
                    <a:pt x="349" y="807"/>
                    <a:pt x="349" y="807"/>
                  </a:cubicBezTo>
                  <a:cubicBezTo>
                    <a:pt x="268" y="1075"/>
                    <a:pt x="268" y="1075"/>
                    <a:pt x="268" y="1075"/>
                  </a:cubicBezTo>
                  <a:cubicBezTo>
                    <a:pt x="108" y="807"/>
                    <a:pt x="108" y="807"/>
                    <a:pt x="108" y="807"/>
                  </a:cubicBezTo>
                  <a:cubicBezTo>
                    <a:pt x="188" y="377"/>
                    <a:pt x="188" y="377"/>
                    <a:pt x="188" y="377"/>
                  </a:cubicBezTo>
                  <a:cubicBezTo>
                    <a:pt x="134" y="323"/>
                    <a:pt x="53" y="242"/>
                    <a:pt x="0" y="189"/>
                  </a:cubicBezTo>
                  <a:cubicBezTo>
                    <a:pt x="27" y="189"/>
                    <a:pt x="53" y="162"/>
                    <a:pt x="80" y="134"/>
                  </a:cubicBezTo>
                  <a:cubicBezTo>
                    <a:pt x="134" y="54"/>
                    <a:pt x="215" y="0"/>
                    <a:pt x="215" y="0"/>
                  </a:cubicBezTo>
                  <a:cubicBezTo>
                    <a:pt x="268" y="54"/>
                    <a:pt x="323" y="134"/>
                    <a:pt x="376" y="189"/>
                  </a:cubicBezTo>
                  <a:cubicBezTo>
                    <a:pt x="349" y="242"/>
                    <a:pt x="268" y="323"/>
                    <a:pt x="242" y="377"/>
                  </a:cubicBezTo>
                </a:path>
              </a:pathLst>
            </a:custGeom>
            <a:solidFill>
              <a:srgbClr val="FDA0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06" name="Freeform 7">
              <a:extLst>
                <a:ext uri="{FF2B5EF4-FFF2-40B4-BE49-F238E27FC236}">
                  <a16:creationId xmlns:a16="http://schemas.microsoft.com/office/drawing/2014/main" id="{0FB8ECAF-02E6-40A7-B6C3-25BC773ED0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7501688" y="4515694"/>
              <a:ext cx="1027229" cy="717378"/>
            </a:xfrm>
            <a:custGeom>
              <a:avLst/>
              <a:gdLst>
                <a:gd name="T0" fmla="*/ 1344 w 1345"/>
                <a:gd name="T1" fmla="*/ 671 h 941"/>
                <a:gd name="T2" fmla="*/ 1344 w 1345"/>
                <a:gd name="T3" fmla="*/ 671 h 941"/>
                <a:gd name="T4" fmla="*/ 1209 w 1345"/>
                <a:gd name="T5" fmla="*/ 805 h 941"/>
                <a:gd name="T6" fmla="*/ 1129 w 1345"/>
                <a:gd name="T7" fmla="*/ 860 h 941"/>
                <a:gd name="T8" fmla="*/ 1075 w 1345"/>
                <a:gd name="T9" fmla="*/ 940 h 941"/>
                <a:gd name="T10" fmla="*/ 0 w 1345"/>
                <a:gd name="T11" fmla="*/ 215 h 941"/>
                <a:gd name="T12" fmla="*/ 108 w 1345"/>
                <a:gd name="T13" fmla="*/ 0 h 941"/>
                <a:gd name="T14" fmla="*/ 108 w 1345"/>
                <a:gd name="T15" fmla="*/ 0 h 941"/>
                <a:gd name="T16" fmla="*/ 134 w 1345"/>
                <a:gd name="T17" fmla="*/ 53 h 941"/>
                <a:gd name="T18" fmla="*/ 1344 w 1345"/>
                <a:gd name="T19" fmla="*/ 671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5" h="941">
                  <a:moveTo>
                    <a:pt x="1344" y="671"/>
                  </a:moveTo>
                  <a:lnTo>
                    <a:pt x="1344" y="671"/>
                  </a:lnTo>
                  <a:cubicBezTo>
                    <a:pt x="1344" y="671"/>
                    <a:pt x="1263" y="725"/>
                    <a:pt x="1209" y="805"/>
                  </a:cubicBezTo>
                  <a:cubicBezTo>
                    <a:pt x="1182" y="833"/>
                    <a:pt x="1156" y="860"/>
                    <a:pt x="1129" y="860"/>
                  </a:cubicBezTo>
                  <a:cubicBezTo>
                    <a:pt x="1102" y="913"/>
                    <a:pt x="1075" y="940"/>
                    <a:pt x="1075" y="940"/>
                  </a:cubicBezTo>
                  <a:cubicBezTo>
                    <a:pt x="833" y="913"/>
                    <a:pt x="0" y="268"/>
                    <a:pt x="0" y="215"/>
                  </a:cubicBezTo>
                  <a:cubicBezTo>
                    <a:pt x="0" y="160"/>
                    <a:pt x="108" y="0"/>
                    <a:pt x="108" y="0"/>
                  </a:cubicBezTo>
                  <a:lnTo>
                    <a:pt x="108" y="0"/>
                  </a:lnTo>
                  <a:cubicBezTo>
                    <a:pt x="108" y="26"/>
                    <a:pt x="108" y="26"/>
                    <a:pt x="134" y="53"/>
                  </a:cubicBezTo>
                  <a:cubicBezTo>
                    <a:pt x="296" y="188"/>
                    <a:pt x="833" y="671"/>
                    <a:pt x="1344" y="671"/>
                  </a:cubicBezTo>
                </a:path>
              </a:pathLst>
            </a:custGeom>
            <a:solidFill>
              <a:srgbClr val="DBEEF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07" name="Freeform 8">
              <a:extLst>
                <a:ext uri="{FF2B5EF4-FFF2-40B4-BE49-F238E27FC236}">
                  <a16:creationId xmlns:a16="http://schemas.microsoft.com/office/drawing/2014/main" id="{1B49802F-5B27-4675-9C60-1AA9C00C92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8551686" y="4876977"/>
              <a:ext cx="3369" cy="3369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DBEEF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08" name="Freeform 9">
              <a:extLst>
                <a:ext uri="{FF2B5EF4-FFF2-40B4-BE49-F238E27FC236}">
                  <a16:creationId xmlns:a16="http://schemas.microsoft.com/office/drawing/2014/main" id="{4812D2D0-BA69-45F2-8579-D35BD58172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8557749" y="4737501"/>
              <a:ext cx="266070" cy="286278"/>
            </a:xfrm>
            <a:custGeom>
              <a:avLst/>
              <a:gdLst>
                <a:gd name="T0" fmla="*/ 349 w 350"/>
                <a:gd name="T1" fmla="*/ 0 h 377"/>
                <a:gd name="T2" fmla="*/ 349 w 350"/>
                <a:gd name="T3" fmla="*/ 0 h 377"/>
                <a:gd name="T4" fmla="*/ 349 w 350"/>
                <a:gd name="T5" fmla="*/ 53 h 377"/>
                <a:gd name="T6" fmla="*/ 215 w 350"/>
                <a:gd name="T7" fmla="*/ 376 h 377"/>
                <a:gd name="T8" fmla="*/ 161 w 350"/>
                <a:gd name="T9" fmla="*/ 323 h 377"/>
                <a:gd name="T10" fmla="*/ 0 w 350"/>
                <a:gd name="T11" fmla="*/ 134 h 377"/>
                <a:gd name="T12" fmla="*/ 0 w 350"/>
                <a:gd name="T13" fmla="*/ 134 h 377"/>
                <a:gd name="T14" fmla="*/ 0 w 350"/>
                <a:gd name="T15" fmla="*/ 134 h 377"/>
                <a:gd name="T16" fmla="*/ 0 w 350"/>
                <a:gd name="T17" fmla="*/ 134 h 377"/>
                <a:gd name="T18" fmla="*/ 0 w 350"/>
                <a:gd name="T19" fmla="*/ 134 h 377"/>
                <a:gd name="T20" fmla="*/ 0 w 350"/>
                <a:gd name="T21" fmla="*/ 134 h 377"/>
                <a:gd name="T22" fmla="*/ 349 w 350"/>
                <a:gd name="T23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0" h="377">
                  <a:moveTo>
                    <a:pt x="349" y="0"/>
                  </a:moveTo>
                  <a:lnTo>
                    <a:pt x="349" y="0"/>
                  </a:lnTo>
                  <a:cubicBezTo>
                    <a:pt x="349" y="53"/>
                    <a:pt x="349" y="53"/>
                    <a:pt x="349" y="53"/>
                  </a:cubicBezTo>
                  <a:cubicBezTo>
                    <a:pt x="349" y="108"/>
                    <a:pt x="323" y="323"/>
                    <a:pt x="215" y="376"/>
                  </a:cubicBezTo>
                  <a:cubicBezTo>
                    <a:pt x="215" y="376"/>
                    <a:pt x="188" y="349"/>
                    <a:pt x="161" y="323"/>
                  </a:cubicBezTo>
                  <a:cubicBezTo>
                    <a:pt x="108" y="268"/>
                    <a:pt x="53" y="188"/>
                    <a:pt x="0" y="134"/>
                  </a:cubicBezTo>
                  <a:lnTo>
                    <a:pt x="0" y="134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0" y="134"/>
                  </a:lnTo>
                  <a:cubicBezTo>
                    <a:pt x="134" y="108"/>
                    <a:pt x="242" y="81"/>
                    <a:pt x="349" y="0"/>
                  </a:cubicBezTo>
                </a:path>
              </a:pathLst>
            </a:custGeom>
            <a:solidFill>
              <a:srgbClr val="DBEEF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09" name="Freeform 10">
              <a:extLst>
                <a:ext uri="{FF2B5EF4-FFF2-40B4-BE49-F238E27FC236}">
                  <a16:creationId xmlns:a16="http://schemas.microsoft.com/office/drawing/2014/main" id="{2F6A7437-5B89-4A75-8818-64D387EA70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8551686" y="4876977"/>
              <a:ext cx="3369" cy="3369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DBEEF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F85F936E-AA50-4B99-A800-A4C63EE477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7180456" y="2616311"/>
              <a:ext cx="1579576" cy="2381152"/>
            </a:xfrm>
            <a:custGeom>
              <a:avLst/>
              <a:gdLst>
                <a:gd name="T0" fmla="*/ 1720 w 2070"/>
                <a:gd name="T1" fmla="*/ 2284 h 3118"/>
                <a:gd name="T2" fmla="*/ 1720 w 2070"/>
                <a:gd name="T3" fmla="*/ 2284 h 3118"/>
                <a:gd name="T4" fmla="*/ 1720 w 2070"/>
                <a:gd name="T5" fmla="*/ 2983 h 3118"/>
                <a:gd name="T6" fmla="*/ 1720 w 2070"/>
                <a:gd name="T7" fmla="*/ 2983 h 3118"/>
                <a:gd name="T8" fmla="*/ 1371 w 2070"/>
                <a:gd name="T9" fmla="*/ 3117 h 3118"/>
                <a:gd name="T10" fmla="*/ 1371 w 2070"/>
                <a:gd name="T11" fmla="*/ 3117 h 3118"/>
                <a:gd name="T12" fmla="*/ 161 w 2070"/>
                <a:gd name="T13" fmla="*/ 2499 h 3118"/>
                <a:gd name="T14" fmla="*/ 135 w 2070"/>
                <a:gd name="T15" fmla="*/ 2446 h 3118"/>
                <a:gd name="T16" fmla="*/ 135 w 2070"/>
                <a:gd name="T17" fmla="*/ 2446 h 3118"/>
                <a:gd name="T18" fmla="*/ 511 w 2070"/>
                <a:gd name="T19" fmla="*/ 215 h 3118"/>
                <a:gd name="T20" fmla="*/ 1694 w 2070"/>
                <a:gd name="T21" fmla="*/ 404 h 3118"/>
                <a:gd name="T22" fmla="*/ 1773 w 2070"/>
                <a:gd name="T23" fmla="*/ 1237 h 3118"/>
                <a:gd name="T24" fmla="*/ 2069 w 2070"/>
                <a:gd name="T25" fmla="*/ 1962 h 3118"/>
                <a:gd name="T26" fmla="*/ 1720 w 2070"/>
                <a:gd name="T27" fmla="*/ 2284 h 3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0" h="3118">
                  <a:moveTo>
                    <a:pt x="1720" y="2284"/>
                  </a:moveTo>
                  <a:lnTo>
                    <a:pt x="1720" y="2284"/>
                  </a:lnTo>
                  <a:cubicBezTo>
                    <a:pt x="1908" y="2795"/>
                    <a:pt x="1801" y="2929"/>
                    <a:pt x="1720" y="2983"/>
                  </a:cubicBezTo>
                  <a:lnTo>
                    <a:pt x="1720" y="2983"/>
                  </a:lnTo>
                  <a:cubicBezTo>
                    <a:pt x="1613" y="3064"/>
                    <a:pt x="1505" y="3091"/>
                    <a:pt x="1371" y="3117"/>
                  </a:cubicBezTo>
                  <a:lnTo>
                    <a:pt x="1371" y="3117"/>
                  </a:lnTo>
                  <a:cubicBezTo>
                    <a:pt x="860" y="3117"/>
                    <a:pt x="323" y="2634"/>
                    <a:pt x="161" y="2499"/>
                  </a:cubicBezTo>
                  <a:cubicBezTo>
                    <a:pt x="135" y="2472"/>
                    <a:pt x="135" y="2472"/>
                    <a:pt x="135" y="2446"/>
                  </a:cubicBezTo>
                  <a:lnTo>
                    <a:pt x="135" y="2446"/>
                  </a:lnTo>
                  <a:cubicBezTo>
                    <a:pt x="0" y="2097"/>
                    <a:pt x="511" y="215"/>
                    <a:pt x="511" y="215"/>
                  </a:cubicBezTo>
                  <a:cubicBezTo>
                    <a:pt x="591" y="0"/>
                    <a:pt x="1559" y="323"/>
                    <a:pt x="1694" y="404"/>
                  </a:cubicBezTo>
                  <a:cubicBezTo>
                    <a:pt x="1828" y="484"/>
                    <a:pt x="1720" y="994"/>
                    <a:pt x="1773" y="1237"/>
                  </a:cubicBezTo>
                  <a:cubicBezTo>
                    <a:pt x="1828" y="1452"/>
                    <a:pt x="2069" y="1693"/>
                    <a:pt x="2069" y="1962"/>
                  </a:cubicBezTo>
                  <a:cubicBezTo>
                    <a:pt x="2069" y="2204"/>
                    <a:pt x="1720" y="2284"/>
                    <a:pt x="1720" y="2284"/>
                  </a:cubicBezTo>
                </a:path>
              </a:pathLst>
            </a:custGeom>
            <a:solidFill>
              <a:srgbClr val="FFCF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769D55E8-4BDE-40A7-94A1-A69C16021A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6908232" y="2466609"/>
              <a:ext cx="1869223" cy="1663776"/>
            </a:xfrm>
            <a:custGeom>
              <a:avLst/>
              <a:gdLst>
                <a:gd name="T0" fmla="*/ 806 w 2446"/>
                <a:gd name="T1" fmla="*/ 1586 h 2178"/>
                <a:gd name="T2" fmla="*/ 806 w 2446"/>
                <a:gd name="T3" fmla="*/ 1586 h 2178"/>
                <a:gd name="T4" fmla="*/ 699 w 2446"/>
                <a:gd name="T5" fmla="*/ 1586 h 2178"/>
                <a:gd name="T6" fmla="*/ 565 w 2446"/>
                <a:gd name="T7" fmla="*/ 1424 h 2178"/>
                <a:gd name="T8" fmla="*/ 511 w 2446"/>
                <a:gd name="T9" fmla="*/ 1908 h 2178"/>
                <a:gd name="T10" fmla="*/ 322 w 2446"/>
                <a:gd name="T11" fmla="*/ 2042 h 2178"/>
                <a:gd name="T12" fmla="*/ 511 w 2446"/>
                <a:gd name="T13" fmla="*/ 242 h 2178"/>
                <a:gd name="T14" fmla="*/ 2257 w 2446"/>
                <a:gd name="T15" fmla="*/ 619 h 2178"/>
                <a:gd name="T16" fmla="*/ 1397 w 2446"/>
                <a:gd name="T17" fmla="*/ 672 h 2178"/>
                <a:gd name="T18" fmla="*/ 914 w 2446"/>
                <a:gd name="T19" fmla="*/ 404 h 2178"/>
                <a:gd name="T20" fmla="*/ 806 w 2446"/>
                <a:gd name="T21" fmla="*/ 1586 h 2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46" h="2178">
                  <a:moveTo>
                    <a:pt x="806" y="1586"/>
                  </a:moveTo>
                  <a:lnTo>
                    <a:pt x="806" y="1586"/>
                  </a:lnTo>
                  <a:cubicBezTo>
                    <a:pt x="699" y="1586"/>
                    <a:pt x="699" y="1586"/>
                    <a:pt x="699" y="1586"/>
                  </a:cubicBezTo>
                  <a:cubicBezTo>
                    <a:pt x="699" y="1586"/>
                    <a:pt x="645" y="1424"/>
                    <a:pt x="565" y="1424"/>
                  </a:cubicBezTo>
                  <a:cubicBezTo>
                    <a:pt x="457" y="1452"/>
                    <a:pt x="350" y="1639"/>
                    <a:pt x="511" y="1908"/>
                  </a:cubicBezTo>
                  <a:cubicBezTo>
                    <a:pt x="645" y="2177"/>
                    <a:pt x="322" y="2042"/>
                    <a:pt x="322" y="2042"/>
                  </a:cubicBezTo>
                  <a:cubicBezTo>
                    <a:pt x="322" y="2042"/>
                    <a:pt x="0" y="484"/>
                    <a:pt x="511" y="242"/>
                  </a:cubicBezTo>
                  <a:cubicBezTo>
                    <a:pt x="995" y="0"/>
                    <a:pt x="2445" y="135"/>
                    <a:pt x="2257" y="619"/>
                  </a:cubicBezTo>
                  <a:cubicBezTo>
                    <a:pt x="2069" y="1102"/>
                    <a:pt x="1666" y="860"/>
                    <a:pt x="1397" y="672"/>
                  </a:cubicBezTo>
                  <a:cubicBezTo>
                    <a:pt x="1129" y="457"/>
                    <a:pt x="1048" y="377"/>
                    <a:pt x="914" y="404"/>
                  </a:cubicBezTo>
                  <a:cubicBezTo>
                    <a:pt x="914" y="404"/>
                    <a:pt x="565" y="619"/>
                    <a:pt x="806" y="1586"/>
                  </a:cubicBezTo>
                </a:path>
              </a:pathLst>
            </a:custGeom>
            <a:solidFill>
              <a:srgbClr val="6A3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12" name="Freeform 13">
              <a:extLst>
                <a:ext uri="{FF2B5EF4-FFF2-40B4-BE49-F238E27FC236}">
                  <a16:creationId xmlns:a16="http://schemas.microsoft.com/office/drawing/2014/main" id="{4A2462BB-261C-4EFA-8E45-6F1650766F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7864157" y="3945667"/>
              <a:ext cx="515298" cy="616337"/>
            </a:xfrm>
            <a:custGeom>
              <a:avLst/>
              <a:gdLst>
                <a:gd name="T0" fmla="*/ 81 w 674"/>
                <a:gd name="T1" fmla="*/ 0 h 807"/>
                <a:gd name="T2" fmla="*/ 81 w 674"/>
                <a:gd name="T3" fmla="*/ 0 h 807"/>
                <a:gd name="T4" fmla="*/ 377 w 674"/>
                <a:gd name="T5" fmla="*/ 806 h 807"/>
                <a:gd name="T6" fmla="*/ 673 w 674"/>
                <a:gd name="T7" fmla="*/ 591 h 807"/>
                <a:gd name="T8" fmla="*/ 81 w 674"/>
                <a:gd name="T9" fmla="*/ 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4" h="807">
                  <a:moveTo>
                    <a:pt x="81" y="0"/>
                  </a:moveTo>
                  <a:lnTo>
                    <a:pt x="81" y="0"/>
                  </a:lnTo>
                  <a:cubicBezTo>
                    <a:pt x="81" y="0"/>
                    <a:pt x="0" y="779"/>
                    <a:pt x="377" y="806"/>
                  </a:cubicBezTo>
                  <a:cubicBezTo>
                    <a:pt x="619" y="806"/>
                    <a:pt x="673" y="591"/>
                    <a:pt x="673" y="591"/>
                  </a:cubicBezTo>
                  <a:cubicBezTo>
                    <a:pt x="673" y="591"/>
                    <a:pt x="189" y="806"/>
                    <a:pt x="8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4D0773C3-E699-430E-9D14-11B6F4CC48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7896417" y="3516238"/>
              <a:ext cx="104408" cy="144822"/>
            </a:xfrm>
            <a:custGeom>
              <a:avLst/>
              <a:gdLst>
                <a:gd name="T0" fmla="*/ 135 w 136"/>
                <a:gd name="T1" fmla="*/ 80 h 189"/>
                <a:gd name="T2" fmla="*/ 135 w 136"/>
                <a:gd name="T3" fmla="*/ 80 h 189"/>
                <a:gd name="T4" fmla="*/ 81 w 136"/>
                <a:gd name="T5" fmla="*/ 188 h 189"/>
                <a:gd name="T6" fmla="*/ 0 w 136"/>
                <a:gd name="T7" fmla="*/ 80 h 189"/>
                <a:gd name="T8" fmla="*/ 81 w 136"/>
                <a:gd name="T9" fmla="*/ 0 h 189"/>
                <a:gd name="T10" fmla="*/ 135 w 136"/>
                <a:gd name="T11" fmla="*/ 8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189">
                  <a:moveTo>
                    <a:pt x="135" y="80"/>
                  </a:moveTo>
                  <a:lnTo>
                    <a:pt x="135" y="80"/>
                  </a:lnTo>
                  <a:cubicBezTo>
                    <a:pt x="135" y="161"/>
                    <a:pt x="108" y="188"/>
                    <a:pt x="81" y="188"/>
                  </a:cubicBezTo>
                  <a:cubicBezTo>
                    <a:pt x="54" y="188"/>
                    <a:pt x="0" y="161"/>
                    <a:pt x="0" y="80"/>
                  </a:cubicBezTo>
                  <a:cubicBezTo>
                    <a:pt x="0" y="26"/>
                    <a:pt x="54" y="0"/>
                    <a:pt x="81" y="0"/>
                  </a:cubicBezTo>
                  <a:cubicBezTo>
                    <a:pt x="108" y="0"/>
                    <a:pt x="135" y="26"/>
                    <a:pt x="135" y="80"/>
                  </a:cubicBezTo>
                </a:path>
              </a:pathLst>
            </a:custGeom>
            <a:solidFill>
              <a:srgbClr val="6A3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14" name="Freeform 15">
              <a:extLst>
                <a:ext uri="{FF2B5EF4-FFF2-40B4-BE49-F238E27FC236}">
                  <a16:creationId xmlns:a16="http://schemas.microsoft.com/office/drawing/2014/main" id="{58259BA2-A87A-4601-9D01-E9C3D659BC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7726822" y="3323004"/>
              <a:ext cx="309853" cy="205447"/>
            </a:xfrm>
            <a:custGeom>
              <a:avLst/>
              <a:gdLst>
                <a:gd name="T0" fmla="*/ 0 w 405"/>
                <a:gd name="T1" fmla="*/ 269 h 270"/>
                <a:gd name="T2" fmla="*/ 0 w 405"/>
                <a:gd name="T3" fmla="*/ 269 h 270"/>
                <a:gd name="T4" fmla="*/ 0 w 405"/>
                <a:gd name="T5" fmla="*/ 242 h 270"/>
                <a:gd name="T6" fmla="*/ 0 w 405"/>
                <a:gd name="T7" fmla="*/ 215 h 270"/>
                <a:gd name="T8" fmla="*/ 27 w 405"/>
                <a:gd name="T9" fmla="*/ 188 h 270"/>
                <a:gd name="T10" fmla="*/ 27 w 405"/>
                <a:gd name="T11" fmla="*/ 161 h 270"/>
                <a:gd name="T12" fmla="*/ 27 w 405"/>
                <a:gd name="T13" fmla="*/ 134 h 270"/>
                <a:gd name="T14" fmla="*/ 54 w 405"/>
                <a:gd name="T15" fmla="*/ 108 h 270"/>
                <a:gd name="T16" fmla="*/ 81 w 405"/>
                <a:gd name="T17" fmla="*/ 54 h 270"/>
                <a:gd name="T18" fmla="*/ 108 w 405"/>
                <a:gd name="T19" fmla="*/ 54 h 270"/>
                <a:gd name="T20" fmla="*/ 134 w 405"/>
                <a:gd name="T21" fmla="*/ 27 h 270"/>
                <a:gd name="T22" fmla="*/ 189 w 405"/>
                <a:gd name="T23" fmla="*/ 0 h 270"/>
                <a:gd name="T24" fmla="*/ 215 w 405"/>
                <a:gd name="T25" fmla="*/ 0 h 270"/>
                <a:gd name="T26" fmla="*/ 269 w 405"/>
                <a:gd name="T27" fmla="*/ 0 h 270"/>
                <a:gd name="T28" fmla="*/ 323 w 405"/>
                <a:gd name="T29" fmla="*/ 0 h 270"/>
                <a:gd name="T30" fmla="*/ 323 w 405"/>
                <a:gd name="T31" fmla="*/ 0 h 270"/>
                <a:gd name="T32" fmla="*/ 349 w 405"/>
                <a:gd name="T33" fmla="*/ 0 h 270"/>
                <a:gd name="T34" fmla="*/ 376 w 405"/>
                <a:gd name="T35" fmla="*/ 0 h 270"/>
                <a:gd name="T36" fmla="*/ 404 w 405"/>
                <a:gd name="T37" fmla="*/ 27 h 270"/>
                <a:gd name="T38" fmla="*/ 376 w 405"/>
                <a:gd name="T39" fmla="*/ 27 h 270"/>
                <a:gd name="T40" fmla="*/ 349 w 405"/>
                <a:gd name="T41" fmla="*/ 27 h 270"/>
                <a:gd name="T42" fmla="*/ 323 w 405"/>
                <a:gd name="T43" fmla="*/ 27 h 270"/>
                <a:gd name="T44" fmla="*/ 269 w 405"/>
                <a:gd name="T45" fmla="*/ 27 h 270"/>
                <a:gd name="T46" fmla="*/ 242 w 405"/>
                <a:gd name="T47" fmla="*/ 54 h 270"/>
                <a:gd name="T48" fmla="*/ 189 w 405"/>
                <a:gd name="T49" fmla="*/ 54 h 270"/>
                <a:gd name="T50" fmla="*/ 189 w 405"/>
                <a:gd name="T51" fmla="*/ 80 h 270"/>
                <a:gd name="T52" fmla="*/ 161 w 405"/>
                <a:gd name="T53" fmla="*/ 80 h 270"/>
                <a:gd name="T54" fmla="*/ 134 w 405"/>
                <a:gd name="T55" fmla="*/ 108 h 270"/>
                <a:gd name="T56" fmla="*/ 108 w 405"/>
                <a:gd name="T57" fmla="*/ 134 h 270"/>
                <a:gd name="T58" fmla="*/ 81 w 405"/>
                <a:gd name="T59" fmla="*/ 161 h 270"/>
                <a:gd name="T60" fmla="*/ 54 w 405"/>
                <a:gd name="T61" fmla="*/ 188 h 270"/>
                <a:gd name="T62" fmla="*/ 27 w 405"/>
                <a:gd name="T63" fmla="*/ 215 h 270"/>
                <a:gd name="T64" fmla="*/ 27 w 405"/>
                <a:gd name="T65" fmla="*/ 242 h 270"/>
                <a:gd name="T66" fmla="*/ 0 w 405"/>
                <a:gd name="T67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5" h="270">
                  <a:moveTo>
                    <a:pt x="0" y="269"/>
                  </a:moveTo>
                  <a:lnTo>
                    <a:pt x="0" y="269"/>
                  </a:lnTo>
                  <a:lnTo>
                    <a:pt x="0" y="242"/>
                  </a:lnTo>
                  <a:lnTo>
                    <a:pt x="0" y="215"/>
                  </a:lnTo>
                  <a:cubicBezTo>
                    <a:pt x="0" y="188"/>
                    <a:pt x="27" y="188"/>
                    <a:pt x="27" y="188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27" y="134"/>
                  </a:lnTo>
                  <a:lnTo>
                    <a:pt x="54" y="108"/>
                  </a:lnTo>
                  <a:cubicBezTo>
                    <a:pt x="54" y="80"/>
                    <a:pt x="81" y="80"/>
                    <a:pt x="81" y="54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4" y="27"/>
                    <a:pt x="161" y="0"/>
                    <a:pt x="189" y="0"/>
                  </a:cubicBezTo>
                  <a:lnTo>
                    <a:pt x="215" y="0"/>
                  </a:lnTo>
                  <a:cubicBezTo>
                    <a:pt x="242" y="0"/>
                    <a:pt x="269" y="0"/>
                    <a:pt x="269" y="0"/>
                  </a:cubicBezTo>
                  <a:cubicBezTo>
                    <a:pt x="296" y="0"/>
                    <a:pt x="296" y="0"/>
                    <a:pt x="323" y="0"/>
                  </a:cubicBezTo>
                  <a:lnTo>
                    <a:pt x="323" y="0"/>
                  </a:lnTo>
                  <a:cubicBezTo>
                    <a:pt x="349" y="0"/>
                    <a:pt x="349" y="0"/>
                    <a:pt x="349" y="0"/>
                  </a:cubicBezTo>
                  <a:lnTo>
                    <a:pt x="376" y="0"/>
                  </a:lnTo>
                  <a:cubicBezTo>
                    <a:pt x="376" y="27"/>
                    <a:pt x="404" y="27"/>
                    <a:pt x="404" y="27"/>
                  </a:cubicBezTo>
                  <a:lnTo>
                    <a:pt x="376" y="27"/>
                  </a:lnTo>
                  <a:lnTo>
                    <a:pt x="349" y="27"/>
                  </a:lnTo>
                  <a:lnTo>
                    <a:pt x="323" y="27"/>
                  </a:lnTo>
                  <a:cubicBezTo>
                    <a:pt x="296" y="27"/>
                    <a:pt x="296" y="27"/>
                    <a:pt x="269" y="27"/>
                  </a:cubicBezTo>
                  <a:cubicBezTo>
                    <a:pt x="269" y="54"/>
                    <a:pt x="242" y="54"/>
                    <a:pt x="242" y="54"/>
                  </a:cubicBezTo>
                  <a:cubicBezTo>
                    <a:pt x="215" y="54"/>
                    <a:pt x="215" y="54"/>
                    <a:pt x="189" y="54"/>
                  </a:cubicBezTo>
                  <a:lnTo>
                    <a:pt x="189" y="80"/>
                  </a:lnTo>
                  <a:lnTo>
                    <a:pt x="161" y="80"/>
                  </a:lnTo>
                  <a:lnTo>
                    <a:pt x="134" y="108"/>
                  </a:lnTo>
                  <a:cubicBezTo>
                    <a:pt x="108" y="108"/>
                    <a:pt x="108" y="134"/>
                    <a:pt x="108" y="134"/>
                  </a:cubicBezTo>
                  <a:cubicBezTo>
                    <a:pt x="81" y="134"/>
                    <a:pt x="81" y="161"/>
                    <a:pt x="81" y="161"/>
                  </a:cubicBezTo>
                  <a:cubicBezTo>
                    <a:pt x="54" y="161"/>
                    <a:pt x="54" y="188"/>
                    <a:pt x="54" y="188"/>
                  </a:cubicBezTo>
                  <a:lnTo>
                    <a:pt x="27" y="215"/>
                  </a:lnTo>
                  <a:lnTo>
                    <a:pt x="27" y="242"/>
                  </a:lnTo>
                  <a:cubicBezTo>
                    <a:pt x="0" y="242"/>
                    <a:pt x="0" y="269"/>
                    <a:pt x="0" y="269"/>
                  </a:cubicBezTo>
                </a:path>
              </a:pathLst>
            </a:custGeom>
            <a:solidFill>
              <a:srgbClr val="6A3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3BEB669F-A67B-48C4-A334-9D85BCA739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5983328" y="9081597"/>
              <a:ext cx="2667432" cy="2771836"/>
            </a:xfrm>
            <a:custGeom>
              <a:avLst/>
              <a:gdLst>
                <a:gd name="T0" fmla="*/ 3439 w 3493"/>
                <a:gd name="T1" fmla="*/ 1263 h 3627"/>
                <a:gd name="T2" fmla="*/ 3439 w 3493"/>
                <a:gd name="T3" fmla="*/ 1263 h 3627"/>
                <a:gd name="T4" fmla="*/ 3197 w 3493"/>
                <a:gd name="T5" fmla="*/ 940 h 3627"/>
                <a:gd name="T6" fmla="*/ 3036 w 3493"/>
                <a:gd name="T7" fmla="*/ 726 h 3627"/>
                <a:gd name="T8" fmla="*/ 2955 w 3493"/>
                <a:gd name="T9" fmla="*/ 618 h 3627"/>
                <a:gd name="T10" fmla="*/ 134 w 3493"/>
                <a:gd name="T11" fmla="*/ 1989 h 3627"/>
                <a:gd name="T12" fmla="*/ 590 w 3493"/>
                <a:gd name="T13" fmla="*/ 1908 h 3627"/>
                <a:gd name="T14" fmla="*/ 53 w 3493"/>
                <a:gd name="T15" fmla="*/ 3331 h 3627"/>
                <a:gd name="T16" fmla="*/ 1558 w 3493"/>
                <a:gd name="T17" fmla="*/ 3196 h 3627"/>
                <a:gd name="T18" fmla="*/ 1370 w 3493"/>
                <a:gd name="T19" fmla="*/ 3626 h 3627"/>
                <a:gd name="T20" fmla="*/ 3439 w 3493"/>
                <a:gd name="T21" fmla="*/ 1263 h 3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93" h="3627">
                  <a:moveTo>
                    <a:pt x="3439" y="1263"/>
                  </a:moveTo>
                  <a:lnTo>
                    <a:pt x="3439" y="1263"/>
                  </a:lnTo>
                  <a:cubicBezTo>
                    <a:pt x="3197" y="940"/>
                    <a:pt x="3197" y="940"/>
                    <a:pt x="3197" y="940"/>
                  </a:cubicBezTo>
                  <a:cubicBezTo>
                    <a:pt x="3036" y="726"/>
                    <a:pt x="3036" y="726"/>
                    <a:pt x="3036" y="726"/>
                  </a:cubicBezTo>
                  <a:cubicBezTo>
                    <a:pt x="2955" y="618"/>
                    <a:pt x="2955" y="618"/>
                    <a:pt x="2955" y="618"/>
                  </a:cubicBezTo>
                  <a:cubicBezTo>
                    <a:pt x="2955" y="618"/>
                    <a:pt x="913" y="0"/>
                    <a:pt x="134" y="1989"/>
                  </a:cubicBezTo>
                  <a:cubicBezTo>
                    <a:pt x="134" y="1989"/>
                    <a:pt x="295" y="1881"/>
                    <a:pt x="590" y="1908"/>
                  </a:cubicBezTo>
                  <a:cubicBezTo>
                    <a:pt x="590" y="1908"/>
                    <a:pt x="0" y="2578"/>
                    <a:pt x="53" y="3331"/>
                  </a:cubicBezTo>
                  <a:cubicBezTo>
                    <a:pt x="752" y="3573"/>
                    <a:pt x="1558" y="3196"/>
                    <a:pt x="1558" y="3196"/>
                  </a:cubicBezTo>
                  <a:cubicBezTo>
                    <a:pt x="1504" y="3492"/>
                    <a:pt x="1370" y="3626"/>
                    <a:pt x="1370" y="3626"/>
                  </a:cubicBezTo>
                  <a:cubicBezTo>
                    <a:pt x="3492" y="3411"/>
                    <a:pt x="3439" y="1263"/>
                    <a:pt x="3439" y="1263"/>
                  </a:cubicBezTo>
                </a:path>
              </a:pathLst>
            </a:custGeom>
            <a:solidFill>
              <a:srgbClr val="FFC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16" name="Freeform 17">
              <a:extLst>
                <a:ext uri="{FF2B5EF4-FFF2-40B4-BE49-F238E27FC236}">
                  <a16:creationId xmlns:a16="http://schemas.microsoft.com/office/drawing/2014/main" id="{F95F467C-2688-43FD-BBC3-12592484EF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21012984" y="4695764"/>
              <a:ext cx="821784" cy="717376"/>
            </a:xfrm>
            <a:custGeom>
              <a:avLst/>
              <a:gdLst>
                <a:gd name="T0" fmla="*/ 0 w 1075"/>
                <a:gd name="T1" fmla="*/ 671 h 940"/>
                <a:gd name="T2" fmla="*/ 0 w 1075"/>
                <a:gd name="T3" fmla="*/ 671 h 940"/>
                <a:gd name="T4" fmla="*/ 1047 w 1075"/>
                <a:gd name="T5" fmla="*/ 80 h 940"/>
                <a:gd name="T6" fmla="*/ 214 w 1075"/>
                <a:gd name="T7" fmla="*/ 939 h 940"/>
                <a:gd name="T8" fmla="*/ 0 w 1075"/>
                <a:gd name="T9" fmla="*/ 671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5" h="940">
                  <a:moveTo>
                    <a:pt x="0" y="671"/>
                  </a:moveTo>
                  <a:lnTo>
                    <a:pt x="0" y="671"/>
                  </a:lnTo>
                  <a:cubicBezTo>
                    <a:pt x="0" y="671"/>
                    <a:pt x="1047" y="0"/>
                    <a:pt x="1047" y="80"/>
                  </a:cubicBezTo>
                  <a:cubicBezTo>
                    <a:pt x="1074" y="134"/>
                    <a:pt x="214" y="939"/>
                    <a:pt x="214" y="939"/>
                  </a:cubicBezTo>
                  <a:lnTo>
                    <a:pt x="0" y="671"/>
                  </a:lnTo>
                </a:path>
              </a:pathLst>
            </a:custGeom>
            <a:solidFill>
              <a:srgbClr val="FDA0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17" name="Freeform 18">
              <a:extLst>
                <a:ext uri="{FF2B5EF4-FFF2-40B4-BE49-F238E27FC236}">
                  <a16:creationId xmlns:a16="http://schemas.microsoft.com/office/drawing/2014/main" id="{3F83CA25-3960-47B7-B746-B9A838FC05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7708173" y="8521116"/>
              <a:ext cx="1273092" cy="1559370"/>
            </a:xfrm>
            <a:custGeom>
              <a:avLst/>
              <a:gdLst>
                <a:gd name="T0" fmla="*/ 1478 w 1667"/>
                <a:gd name="T1" fmla="*/ 2042 h 2043"/>
                <a:gd name="T2" fmla="*/ 0 w 1667"/>
                <a:gd name="T3" fmla="*/ 134 h 2043"/>
                <a:gd name="T4" fmla="*/ 188 w 1667"/>
                <a:gd name="T5" fmla="*/ 0 h 2043"/>
                <a:gd name="T6" fmla="*/ 1666 w 1667"/>
                <a:gd name="T7" fmla="*/ 1907 h 2043"/>
                <a:gd name="T8" fmla="*/ 1478 w 1667"/>
                <a:gd name="T9" fmla="*/ 2042 h 2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7" h="2043">
                  <a:moveTo>
                    <a:pt x="1478" y="2042"/>
                  </a:moveTo>
                  <a:lnTo>
                    <a:pt x="0" y="134"/>
                  </a:lnTo>
                  <a:lnTo>
                    <a:pt x="188" y="0"/>
                  </a:lnTo>
                  <a:lnTo>
                    <a:pt x="1666" y="1907"/>
                  </a:lnTo>
                  <a:lnTo>
                    <a:pt x="1478" y="2042"/>
                  </a:lnTo>
                </a:path>
              </a:pathLst>
            </a:custGeom>
            <a:solidFill>
              <a:srgbClr val="AA2B1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18" name="Freeform 19">
              <a:extLst>
                <a:ext uri="{FF2B5EF4-FFF2-40B4-BE49-F238E27FC236}">
                  <a16:creationId xmlns:a16="http://schemas.microsoft.com/office/drawing/2014/main" id="{765D725C-97F9-42D4-84D5-735B1F0F5C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7828792" y="8940795"/>
              <a:ext cx="841992" cy="1007021"/>
            </a:xfrm>
            <a:custGeom>
              <a:avLst/>
              <a:gdLst>
                <a:gd name="T0" fmla="*/ 914 w 1103"/>
                <a:gd name="T1" fmla="*/ 1317 h 1318"/>
                <a:gd name="T2" fmla="*/ 0 w 1103"/>
                <a:gd name="T3" fmla="*/ 135 h 1318"/>
                <a:gd name="T4" fmla="*/ 162 w 1103"/>
                <a:gd name="T5" fmla="*/ 0 h 1318"/>
                <a:gd name="T6" fmla="*/ 1102 w 1103"/>
                <a:gd name="T7" fmla="*/ 1155 h 1318"/>
                <a:gd name="T8" fmla="*/ 914 w 1103"/>
                <a:gd name="T9" fmla="*/ 1317 h 1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1318">
                  <a:moveTo>
                    <a:pt x="914" y="1317"/>
                  </a:moveTo>
                  <a:lnTo>
                    <a:pt x="0" y="135"/>
                  </a:lnTo>
                  <a:lnTo>
                    <a:pt x="162" y="0"/>
                  </a:lnTo>
                  <a:lnTo>
                    <a:pt x="1102" y="1155"/>
                  </a:lnTo>
                  <a:lnTo>
                    <a:pt x="914" y="1317"/>
                  </a:lnTo>
                </a:path>
              </a:pathLst>
            </a:custGeom>
            <a:solidFill>
              <a:srgbClr val="FDA0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19" name="Freeform 20">
              <a:extLst>
                <a:ext uri="{FF2B5EF4-FFF2-40B4-BE49-F238E27FC236}">
                  <a16:creationId xmlns:a16="http://schemas.microsoft.com/office/drawing/2014/main" id="{3D14F09C-1982-4CB3-BD64-C9214F8F8B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6304417" y="7464242"/>
              <a:ext cx="1950052" cy="1579578"/>
            </a:xfrm>
            <a:custGeom>
              <a:avLst/>
              <a:gdLst>
                <a:gd name="T0" fmla="*/ 2553 w 2554"/>
                <a:gd name="T1" fmla="*/ 27 h 2070"/>
                <a:gd name="T2" fmla="*/ 2553 w 2554"/>
                <a:gd name="T3" fmla="*/ 27 h 2070"/>
                <a:gd name="T4" fmla="*/ 1237 w 2554"/>
                <a:gd name="T5" fmla="*/ 1477 h 2070"/>
                <a:gd name="T6" fmla="*/ 0 w 2554"/>
                <a:gd name="T7" fmla="*/ 2069 h 2070"/>
                <a:gd name="T8" fmla="*/ 1183 w 2554"/>
                <a:gd name="T9" fmla="*/ 188 h 2070"/>
                <a:gd name="T10" fmla="*/ 1505 w 2554"/>
                <a:gd name="T11" fmla="*/ 27 h 2070"/>
                <a:gd name="T12" fmla="*/ 2553 w 2554"/>
                <a:gd name="T13" fmla="*/ 27 h 2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54" h="2070">
                  <a:moveTo>
                    <a:pt x="2553" y="27"/>
                  </a:moveTo>
                  <a:lnTo>
                    <a:pt x="2553" y="27"/>
                  </a:lnTo>
                  <a:cubicBezTo>
                    <a:pt x="1989" y="483"/>
                    <a:pt x="1559" y="994"/>
                    <a:pt x="1237" y="1477"/>
                  </a:cubicBezTo>
                  <a:cubicBezTo>
                    <a:pt x="0" y="2069"/>
                    <a:pt x="0" y="2069"/>
                    <a:pt x="0" y="2069"/>
                  </a:cubicBezTo>
                  <a:cubicBezTo>
                    <a:pt x="1183" y="188"/>
                    <a:pt x="1183" y="188"/>
                    <a:pt x="1183" y="188"/>
                  </a:cubicBezTo>
                  <a:cubicBezTo>
                    <a:pt x="1237" y="80"/>
                    <a:pt x="1371" y="0"/>
                    <a:pt x="1505" y="27"/>
                  </a:cubicBezTo>
                  <a:lnTo>
                    <a:pt x="2553" y="27"/>
                  </a:lnTo>
                </a:path>
              </a:pathLst>
            </a:custGeom>
            <a:solidFill>
              <a:srgbClr val="FDA0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20" name="Freeform 21">
              <a:extLst>
                <a:ext uri="{FF2B5EF4-FFF2-40B4-BE49-F238E27FC236}">
                  <a16:creationId xmlns:a16="http://schemas.microsoft.com/office/drawing/2014/main" id="{EDE5B4F3-86DD-4E81-B4CC-EAFB0BDF09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8701877" y="9261180"/>
              <a:ext cx="1970262" cy="1498744"/>
            </a:xfrm>
            <a:custGeom>
              <a:avLst/>
              <a:gdLst>
                <a:gd name="T0" fmla="*/ 2579 w 2580"/>
                <a:gd name="T1" fmla="*/ 0 h 1961"/>
                <a:gd name="T2" fmla="*/ 2579 w 2580"/>
                <a:gd name="T3" fmla="*/ 0 h 1961"/>
                <a:gd name="T4" fmla="*/ 2338 w 2580"/>
                <a:gd name="T5" fmla="*/ 1019 h 1961"/>
                <a:gd name="T6" fmla="*/ 2123 w 2580"/>
                <a:gd name="T7" fmla="*/ 1262 h 1961"/>
                <a:gd name="T8" fmla="*/ 0 w 2580"/>
                <a:gd name="T9" fmla="*/ 1960 h 1961"/>
                <a:gd name="T10" fmla="*/ 860 w 2580"/>
                <a:gd name="T11" fmla="*/ 885 h 1961"/>
                <a:gd name="T12" fmla="*/ 860 w 2580"/>
                <a:gd name="T13" fmla="*/ 885 h 1961"/>
                <a:gd name="T14" fmla="*/ 860 w 2580"/>
                <a:gd name="T15" fmla="*/ 885 h 1961"/>
                <a:gd name="T16" fmla="*/ 2579 w 2580"/>
                <a:gd name="T17" fmla="*/ 0 h 1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80" h="1961">
                  <a:moveTo>
                    <a:pt x="2579" y="0"/>
                  </a:moveTo>
                  <a:lnTo>
                    <a:pt x="2579" y="0"/>
                  </a:lnTo>
                  <a:cubicBezTo>
                    <a:pt x="2338" y="1019"/>
                    <a:pt x="2338" y="1019"/>
                    <a:pt x="2338" y="1019"/>
                  </a:cubicBezTo>
                  <a:cubicBezTo>
                    <a:pt x="2311" y="1127"/>
                    <a:pt x="2230" y="1234"/>
                    <a:pt x="2123" y="1262"/>
                  </a:cubicBezTo>
                  <a:cubicBezTo>
                    <a:pt x="0" y="1960"/>
                    <a:pt x="0" y="1960"/>
                    <a:pt x="0" y="1960"/>
                  </a:cubicBezTo>
                  <a:cubicBezTo>
                    <a:pt x="860" y="885"/>
                    <a:pt x="860" y="885"/>
                    <a:pt x="860" y="885"/>
                  </a:cubicBezTo>
                  <a:lnTo>
                    <a:pt x="860" y="885"/>
                  </a:lnTo>
                  <a:lnTo>
                    <a:pt x="860" y="885"/>
                  </a:lnTo>
                  <a:cubicBezTo>
                    <a:pt x="1425" y="725"/>
                    <a:pt x="2015" y="403"/>
                    <a:pt x="2579" y="0"/>
                  </a:cubicBezTo>
                </a:path>
              </a:pathLst>
            </a:custGeom>
            <a:solidFill>
              <a:srgbClr val="FDA0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21" name="Freeform 22">
              <a:extLst>
                <a:ext uri="{FF2B5EF4-FFF2-40B4-BE49-F238E27FC236}">
                  <a16:creationId xmlns:a16="http://schemas.microsoft.com/office/drawing/2014/main" id="{C7E52E0B-6643-458A-9201-ABF58E1D3D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7190155" y="5541356"/>
              <a:ext cx="4802721" cy="4331206"/>
            </a:xfrm>
            <a:custGeom>
              <a:avLst/>
              <a:gdLst>
                <a:gd name="T0" fmla="*/ 6234 w 6288"/>
                <a:gd name="T1" fmla="*/ 1289 h 5669"/>
                <a:gd name="T2" fmla="*/ 6234 w 6288"/>
                <a:gd name="T3" fmla="*/ 1289 h 5669"/>
                <a:gd name="T4" fmla="*/ 3922 w 6288"/>
                <a:gd name="T5" fmla="*/ 4621 h 5669"/>
                <a:gd name="T6" fmla="*/ 3707 w 6288"/>
                <a:gd name="T7" fmla="*/ 4783 h 5669"/>
                <a:gd name="T8" fmla="*/ 1988 w 6288"/>
                <a:gd name="T9" fmla="*/ 5668 h 5669"/>
                <a:gd name="T10" fmla="*/ 1988 w 6288"/>
                <a:gd name="T11" fmla="*/ 5668 h 5669"/>
                <a:gd name="T12" fmla="*/ 1988 w 6288"/>
                <a:gd name="T13" fmla="*/ 5668 h 5669"/>
                <a:gd name="T14" fmla="*/ 994 w 6288"/>
                <a:gd name="T15" fmla="*/ 4380 h 5669"/>
                <a:gd name="T16" fmla="*/ 0 w 6288"/>
                <a:gd name="T17" fmla="*/ 3116 h 5669"/>
                <a:gd name="T18" fmla="*/ 0 w 6288"/>
                <a:gd name="T19" fmla="*/ 3116 h 5669"/>
                <a:gd name="T20" fmla="*/ 1316 w 6288"/>
                <a:gd name="T21" fmla="*/ 1666 h 5669"/>
                <a:gd name="T22" fmla="*/ 1504 w 6288"/>
                <a:gd name="T23" fmla="*/ 1532 h 5669"/>
                <a:gd name="T24" fmla="*/ 5320 w 6288"/>
                <a:gd name="T25" fmla="*/ 107 h 5669"/>
                <a:gd name="T26" fmla="*/ 6072 w 6288"/>
                <a:gd name="T27" fmla="*/ 456 h 5669"/>
                <a:gd name="T28" fmla="*/ 6072 w 6288"/>
                <a:gd name="T29" fmla="*/ 456 h 5669"/>
                <a:gd name="T30" fmla="*/ 6234 w 6288"/>
                <a:gd name="T31" fmla="*/ 1289 h 5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88" h="5669">
                  <a:moveTo>
                    <a:pt x="6234" y="1289"/>
                  </a:moveTo>
                  <a:lnTo>
                    <a:pt x="6234" y="1289"/>
                  </a:lnTo>
                  <a:cubicBezTo>
                    <a:pt x="6099" y="2284"/>
                    <a:pt x="5159" y="3654"/>
                    <a:pt x="3922" y="4621"/>
                  </a:cubicBezTo>
                  <a:cubicBezTo>
                    <a:pt x="3842" y="4675"/>
                    <a:pt x="3788" y="4729"/>
                    <a:pt x="3707" y="4783"/>
                  </a:cubicBezTo>
                  <a:cubicBezTo>
                    <a:pt x="3143" y="5186"/>
                    <a:pt x="2553" y="5508"/>
                    <a:pt x="1988" y="5668"/>
                  </a:cubicBezTo>
                  <a:lnTo>
                    <a:pt x="1988" y="5668"/>
                  </a:lnTo>
                  <a:lnTo>
                    <a:pt x="1988" y="5668"/>
                  </a:lnTo>
                  <a:cubicBezTo>
                    <a:pt x="994" y="4380"/>
                    <a:pt x="994" y="4380"/>
                    <a:pt x="994" y="4380"/>
                  </a:cubicBezTo>
                  <a:cubicBezTo>
                    <a:pt x="0" y="3116"/>
                    <a:pt x="0" y="3116"/>
                    <a:pt x="0" y="3116"/>
                  </a:cubicBezTo>
                  <a:lnTo>
                    <a:pt x="0" y="3116"/>
                  </a:lnTo>
                  <a:cubicBezTo>
                    <a:pt x="322" y="2633"/>
                    <a:pt x="752" y="2122"/>
                    <a:pt x="1316" y="1666"/>
                  </a:cubicBezTo>
                  <a:cubicBezTo>
                    <a:pt x="1370" y="1612"/>
                    <a:pt x="1424" y="1558"/>
                    <a:pt x="1504" y="1532"/>
                  </a:cubicBezTo>
                  <a:cubicBezTo>
                    <a:pt x="2740" y="565"/>
                    <a:pt x="4326" y="0"/>
                    <a:pt x="5320" y="107"/>
                  </a:cubicBezTo>
                  <a:cubicBezTo>
                    <a:pt x="5642" y="135"/>
                    <a:pt x="5911" y="269"/>
                    <a:pt x="6072" y="456"/>
                  </a:cubicBezTo>
                  <a:lnTo>
                    <a:pt x="6072" y="456"/>
                  </a:lnTo>
                  <a:cubicBezTo>
                    <a:pt x="6234" y="672"/>
                    <a:pt x="6287" y="967"/>
                    <a:pt x="6234" y="1289"/>
                  </a:cubicBezTo>
                </a:path>
              </a:pathLst>
            </a:custGeom>
            <a:solidFill>
              <a:srgbClr val="E9DDD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22" name="Freeform 23">
              <a:extLst>
                <a:ext uri="{FF2B5EF4-FFF2-40B4-BE49-F238E27FC236}">
                  <a16:creationId xmlns:a16="http://schemas.microsoft.com/office/drawing/2014/main" id="{C6159059-5382-4026-8E23-1CF1251470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9233444" y="6000319"/>
              <a:ext cx="1744607" cy="1744607"/>
            </a:xfrm>
            <a:custGeom>
              <a:avLst/>
              <a:gdLst>
                <a:gd name="T0" fmla="*/ 1774 w 2286"/>
                <a:gd name="T1" fmla="*/ 1934 h 2284"/>
                <a:gd name="T2" fmla="*/ 1774 w 2286"/>
                <a:gd name="T3" fmla="*/ 1934 h 2284"/>
                <a:gd name="T4" fmla="*/ 350 w 2286"/>
                <a:gd name="T5" fmla="*/ 1774 h 2284"/>
                <a:gd name="T6" fmla="*/ 511 w 2286"/>
                <a:gd name="T7" fmla="*/ 349 h 2284"/>
                <a:gd name="T8" fmla="*/ 1962 w 2286"/>
                <a:gd name="T9" fmla="*/ 511 h 2284"/>
                <a:gd name="T10" fmla="*/ 1774 w 2286"/>
                <a:gd name="T11" fmla="*/ 1934 h 2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6" h="2284">
                  <a:moveTo>
                    <a:pt x="1774" y="1934"/>
                  </a:moveTo>
                  <a:lnTo>
                    <a:pt x="1774" y="1934"/>
                  </a:lnTo>
                  <a:cubicBezTo>
                    <a:pt x="1317" y="2283"/>
                    <a:pt x="699" y="2203"/>
                    <a:pt x="350" y="1774"/>
                  </a:cubicBezTo>
                  <a:cubicBezTo>
                    <a:pt x="0" y="1316"/>
                    <a:pt x="81" y="671"/>
                    <a:pt x="511" y="349"/>
                  </a:cubicBezTo>
                  <a:cubicBezTo>
                    <a:pt x="967" y="0"/>
                    <a:pt x="1612" y="81"/>
                    <a:pt x="1962" y="511"/>
                  </a:cubicBezTo>
                  <a:cubicBezTo>
                    <a:pt x="2285" y="967"/>
                    <a:pt x="2204" y="1585"/>
                    <a:pt x="1774" y="1934"/>
                  </a:cubicBezTo>
                </a:path>
              </a:pathLst>
            </a:custGeom>
            <a:solidFill>
              <a:srgbClr val="AA2B1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23" name="Freeform 24">
              <a:extLst>
                <a:ext uri="{FF2B5EF4-FFF2-40B4-BE49-F238E27FC236}">
                  <a16:creationId xmlns:a16="http://schemas.microsoft.com/office/drawing/2014/main" id="{F40CF34D-693C-49BD-B83F-A8E073216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9377323" y="6138537"/>
              <a:ext cx="1478537" cy="1458329"/>
            </a:xfrm>
            <a:custGeom>
              <a:avLst/>
              <a:gdLst>
                <a:gd name="T0" fmla="*/ 1478 w 1936"/>
                <a:gd name="T1" fmla="*/ 1639 h 1909"/>
                <a:gd name="T2" fmla="*/ 1478 w 1936"/>
                <a:gd name="T3" fmla="*/ 1639 h 1909"/>
                <a:gd name="T4" fmla="*/ 296 w 1936"/>
                <a:gd name="T5" fmla="*/ 1478 h 1909"/>
                <a:gd name="T6" fmla="*/ 430 w 1936"/>
                <a:gd name="T7" fmla="*/ 268 h 1909"/>
                <a:gd name="T8" fmla="*/ 1639 w 1936"/>
                <a:gd name="T9" fmla="*/ 430 h 1909"/>
                <a:gd name="T10" fmla="*/ 1478 w 1936"/>
                <a:gd name="T11" fmla="*/ 1639 h 1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6" h="1909">
                  <a:moveTo>
                    <a:pt x="1478" y="1639"/>
                  </a:moveTo>
                  <a:lnTo>
                    <a:pt x="1478" y="1639"/>
                  </a:lnTo>
                  <a:cubicBezTo>
                    <a:pt x="1102" y="1908"/>
                    <a:pt x="564" y="1854"/>
                    <a:pt x="296" y="1478"/>
                  </a:cubicBezTo>
                  <a:cubicBezTo>
                    <a:pt x="0" y="1101"/>
                    <a:pt x="55" y="564"/>
                    <a:pt x="430" y="268"/>
                  </a:cubicBezTo>
                  <a:cubicBezTo>
                    <a:pt x="807" y="0"/>
                    <a:pt x="1344" y="53"/>
                    <a:pt x="1639" y="430"/>
                  </a:cubicBezTo>
                  <a:cubicBezTo>
                    <a:pt x="1935" y="806"/>
                    <a:pt x="1854" y="1343"/>
                    <a:pt x="1478" y="1639"/>
                  </a:cubicBezTo>
                </a:path>
              </a:pathLst>
            </a:custGeom>
            <a:solidFill>
              <a:srgbClr val="D9F3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24" name="Freeform 25">
              <a:extLst>
                <a:ext uri="{FF2B5EF4-FFF2-40B4-BE49-F238E27FC236}">
                  <a16:creationId xmlns:a16="http://schemas.microsoft.com/office/drawing/2014/main" id="{BDFD9E85-26F7-473C-B2FE-E9840B6A6F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20712654" y="5118414"/>
              <a:ext cx="740953" cy="902615"/>
            </a:xfrm>
            <a:custGeom>
              <a:avLst/>
              <a:gdLst>
                <a:gd name="T0" fmla="*/ 914 w 968"/>
                <a:gd name="T1" fmla="*/ 1182 h 1183"/>
                <a:gd name="T2" fmla="*/ 914 w 968"/>
                <a:gd name="T3" fmla="*/ 1182 h 1183"/>
                <a:gd name="T4" fmla="*/ 0 w 968"/>
                <a:gd name="T5" fmla="*/ 0 h 1183"/>
                <a:gd name="T6" fmla="*/ 752 w 968"/>
                <a:gd name="T7" fmla="*/ 349 h 1183"/>
                <a:gd name="T8" fmla="*/ 914 w 968"/>
                <a:gd name="T9" fmla="*/ 1182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8" h="1183">
                  <a:moveTo>
                    <a:pt x="914" y="1182"/>
                  </a:moveTo>
                  <a:lnTo>
                    <a:pt x="914" y="118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322" y="28"/>
                    <a:pt x="591" y="162"/>
                    <a:pt x="752" y="349"/>
                  </a:cubicBezTo>
                  <a:cubicBezTo>
                    <a:pt x="914" y="565"/>
                    <a:pt x="967" y="860"/>
                    <a:pt x="914" y="1182"/>
                  </a:cubicBezTo>
                </a:path>
              </a:pathLst>
            </a:custGeom>
            <a:solidFill>
              <a:srgbClr val="FDA0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25" name="Freeform 26">
              <a:extLst>
                <a:ext uri="{FF2B5EF4-FFF2-40B4-BE49-F238E27FC236}">
                  <a16:creationId xmlns:a16="http://schemas.microsoft.com/office/drawing/2014/main" id="{99C40935-C7B7-47F8-9431-A50E1A82BB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7413244" y="9368842"/>
              <a:ext cx="946400" cy="966606"/>
            </a:xfrm>
            <a:custGeom>
              <a:avLst/>
              <a:gdLst>
                <a:gd name="T0" fmla="*/ 1209 w 1238"/>
                <a:gd name="T1" fmla="*/ 430 h 1264"/>
                <a:gd name="T2" fmla="*/ 1209 w 1238"/>
                <a:gd name="T3" fmla="*/ 430 h 1264"/>
                <a:gd name="T4" fmla="*/ 1129 w 1238"/>
                <a:gd name="T5" fmla="*/ 322 h 1264"/>
                <a:gd name="T6" fmla="*/ 1075 w 1238"/>
                <a:gd name="T7" fmla="*/ 242 h 1264"/>
                <a:gd name="T8" fmla="*/ 1049 w 1238"/>
                <a:gd name="T9" fmla="*/ 215 h 1264"/>
                <a:gd name="T10" fmla="*/ 55 w 1238"/>
                <a:gd name="T11" fmla="*/ 699 h 1264"/>
                <a:gd name="T12" fmla="*/ 215 w 1238"/>
                <a:gd name="T13" fmla="*/ 672 h 1264"/>
                <a:gd name="T14" fmla="*/ 27 w 1238"/>
                <a:gd name="T15" fmla="*/ 1156 h 1264"/>
                <a:gd name="T16" fmla="*/ 565 w 1238"/>
                <a:gd name="T17" fmla="*/ 1101 h 1264"/>
                <a:gd name="T18" fmla="*/ 485 w 1238"/>
                <a:gd name="T19" fmla="*/ 1263 h 1264"/>
                <a:gd name="T20" fmla="*/ 1209 w 1238"/>
                <a:gd name="T21" fmla="*/ 43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38" h="1264">
                  <a:moveTo>
                    <a:pt x="1209" y="430"/>
                  </a:moveTo>
                  <a:lnTo>
                    <a:pt x="1209" y="430"/>
                  </a:lnTo>
                  <a:cubicBezTo>
                    <a:pt x="1129" y="322"/>
                    <a:pt x="1129" y="322"/>
                    <a:pt x="1129" y="322"/>
                  </a:cubicBezTo>
                  <a:cubicBezTo>
                    <a:pt x="1075" y="242"/>
                    <a:pt x="1075" y="242"/>
                    <a:pt x="1075" y="242"/>
                  </a:cubicBezTo>
                  <a:cubicBezTo>
                    <a:pt x="1049" y="215"/>
                    <a:pt x="1049" y="215"/>
                    <a:pt x="1049" y="215"/>
                  </a:cubicBezTo>
                  <a:cubicBezTo>
                    <a:pt x="1049" y="215"/>
                    <a:pt x="323" y="0"/>
                    <a:pt x="55" y="699"/>
                  </a:cubicBezTo>
                  <a:cubicBezTo>
                    <a:pt x="55" y="699"/>
                    <a:pt x="108" y="645"/>
                    <a:pt x="215" y="672"/>
                  </a:cubicBezTo>
                  <a:cubicBezTo>
                    <a:pt x="215" y="672"/>
                    <a:pt x="0" y="886"/>
                    <a:pt x="27" y="1156"/>
                  </a:cubicBezTo>
                  <a:cubicBezTo>
                    <a:pt x="270" y="1236"/>
                    <a:pt x="565" y="1101"/>
                    <a:pt x="565" y="1101"/>
                  </a:cubicBezTo>
                  <a:cubicBezTo>
                    <a:pt x="538" y="1209"/>
                    <a:pt x="485" y="1263"/>
                    <a:pt x="485" y="1263"/>
                  </a:cubicBezTo>
                  <a:cubicBezTo>
                    <a:pt x="1237" y="1182"/>
                    <a:pt x="1209" y="430"/>
                    <a:pt x="1209" y="430"/>
                  </a:cubicBezTo>
                </a:path>
              </a:pathLst>
            </a:custGeom>
            <a:solidFill>
              <a:srgbClr val="FFD56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26" name="Freeform 27">
              <a:extLst>
                <a:ext uri="{FF2B5EF4-FFF2-40B4-BE49-F238E27FC236}">
                  <a16:creationId xmlns:a16="http://schemas.microsoft.com/office/drawing/2014/main" id="{AC1DA464-E48A-4905-AF5A-3EB1DEF522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7683261" y="9521242"/>
              <a:ext cx="616339" cy="491723"/>
            </a:xfrm>
            <a:custGeom>
              <a:avLst/>
              <a:gdLst>
                <a:gd name="T0" fmla="*/ 806 w 807"/>
                <a:gd name="T1" fmla="*/ 161 h 645"/>
                <a:gd name="T2" fmla="*/ 806 w 807"/>
                <a:gd name="T3" fmla="*/ 161 h 645"/>
                <a:gd name="T4" fmla="*/ 752 w 807"/>
                <a:gd name="T5" fmla="*/ 80 h 645"/>
                <a:gd name="T6" fmla="*/ 698 w 807"/>
                <a:gd name="T7" fmla="*/ 0 h 645"/>
                <a:gd name="T8" fmla="*/ 0 w 807"/>
                <a:gd name="T9" fmla="*/ 644 h 645"/>
                <a:gd name="T10" fmla="*/ 806 w 807"/>
                <a:gd name="T11" fmla="*/ 161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7" h="645">
                  <a:moveTo>
                    <a:pt x="806" y="161"/>
                  </a:moveTo>
                  <a:lnTo>
                    <a:pt x="806" y="161"/>
                  </a:lnTo>
                  <a:cubicBezTo>
                    <a:pt x="752" y="80"/>
                    <a:pt x="752" y="80"/>
                    <a:pt x="752" y="80"/>
                  </a:cubicBezTo>
                  <a:cubicBezTo>
                    <a:pt x="698" y="0"/>
                    <a:pt x="698" y="0"/>
                    <a:pt x="698" y="0"/>
                  </a:cubicBezTo>
                  <a:cubicBezTo>
                    <a:pt x="268" y="54"/>
                    <a:pt x="0" y="644"/>
                    <a:pt x="0" y="644"/>
                  </a:cubicBezTo>
                  <a:cubicBezTo>
                    <a:pt x="0" y="644"/>
                    <a:pt x="645" y="565"/>
                    <a:pt x="806" y="161"/>
                  </a:cubicBezTo>
                </a:path>
              </a:pathLst>
            </a:custGeom>
            <a:solidFill>
              <a:srgbClr val="FFEA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27" name="Freeform 28">
              <a:extLst>
                <a:ext uri="{FF2B5EF4-FFF2-40B4-BE49-F238E27FC236}">
                  <a16:creationId xmlns:a16="http://schemas.microsoft.com/office/drawing/2014/main" id="{68ECB9BF-AACF-4B87-9165-3D0D555C6E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8323715" y="6405415"/>
              <a:ext cx="986815" cy="1108060"/>
            </a:xfrm>
            <a:custGeom>
              <a:avLst/>
              <a:gdLst>
                <a:gd name="T0" fmla="*/ 0 w 1291"/>
                <a:gd name="T1" fmla="*/ 402 h 1451"/>
                <a:gd name="T2" fmla="*/ 0 w 1291"/>
                <a:gd name="T3" fmla="*/ 402 h 1451"/>
                <a:gd name="T4" fmla="*/ 860 w 1291"/>
                <a:gd name="T5" fmla="*/ 510 h 1451"/>
                <a:gd name="T6" fmla="*/ 564 w 1291"/>
                <a:gd name="T7" fmla="*/ 1370 h 1451"/>
                <a:gd name="T8" fmla="*/ 725 w 1291"/>
                <a:gd name="T9" fmla="*/ 1450 h 1451"/>
                <a:gd name="T10" fmla="*/ 1102 w 1291"/>
                <a:gd name="T11" fmla="*/ 402 h 1451"/>
                <a:gd name="T12" fmla="*/ 242 w 1291"/>
                <a:gd name="T13" fmla="*/ 0 h 1451"/>
                <a:gd name="T14" fmla="*/ 0 w 1291"/>
                <a:gd name="T15" fmla="*/ 402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1" h="1451">
                  <a:moveTo>
                    <a:pt x="0" y="402"/>
                  </a:moveTo>
                  <a:lnTo>
                    <a:pt x="0" y="402"/>
                  </a:lnTo>
                  <a:cubicBezTo>
                    <a:pt x="0" y="402"/>
                    <a:pt x="860" y="402"/>
                    <a:pt x="860" y="510"/>
                  </a:cubicBezTo>
                  <a:cubicBezTo>
                    <a:pt x="887" y="617"/>
                    <a:pt x="564" y="1370"/>
                    <a:pt x="564" y="1370"/>
                  </a:cubicBezTo>
                  <a:cubicBezTo>
                    <a:pt x="725" y="1450"/>
                    <a:pt x="725" y="1450"/>
                    <a:pt x="725" y="1450"/>
                  </a:cubicBezTo>
                  <a:cubicBezTo>
                    <a:pt x="725" y="1450"/>
                    <a:pt x="1290" y="617"/>
                    <a:pt x="1102" y="402"/>
                  </a:cubicBezTo>
                  <a:cubicBezTo>
                    <a:pt x="913" y="161"/>
                    <a:pt x="269" y="0"/>
                    <a:pt x="242" y="0"/>
                  </a:cubicBezTo>
                  <a:cubicBezTo>
                    <a:pt x="134" y="27"/>
                    <a:pt x="0" y="402"/>
                    <a:pt x="0" y="402"/>
                  </a:cubicBezTo>
                </a:path>
              </a:pathLst>
            </a:custGeom>
            <a:solidFill>
              <a:srgbClr val="17546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28" name="Freeform 29">
              <a:extLst>
                <a:ext uri="{FF2B5EF4-FFF2-40B4-BE49-F238E27FC236}">
                  <a16:creationId xmlns:a16="http://schemas.microsoft.com/office/drawing/2014/main" id="{4E05D97F-CD66-4693-B142-309363163B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8892009" y="7377861"/>
              <a:ext cx="410892" cy="350269"/>
            </a:xfrm>
            <a:custGeom>
              <a:avLst/>
              <a:gdLst>
                <a:gd name="T0" fmla="*/ 350 w 539"/>
                <a:gd name="T1" fmla="*/ 107 h 458"/>
                <a:gd name="T2" fmla="*/ 350 w 539"/>
                <a:gd name="T3" fmla="*/ 107 h 458"/>
                <a:gd name="T4" fmla="*/ 511 w 539"/>
                <a:gd name="T5" fmla="*/ 403 h 458"/>
                <a:gd name="T6" fmla="*/ 215 w 539"/>
                <a:gd name="T7" fmla="*/ 322 h 458"/>
                <a:gd name="T8" fmla="*/ 54 w 539"/>
                <a:gd name="T9" fmla="*/ 54 h 458"/>
                <a:gd name="T10" fmla="*/ 350 w 539"/>
                <a:gd name="T11" fmla="*/ 107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9" h="458">
                  <a:moveTo>
                    <a:pt x="350" y="107"/>
                  </a:moveTo>
                  <a:lnTo>
                    <a:pt x="350" y="107"/>
                  </a:lnTo>
                  <a:cubicBezTo>
                    <a:pt x="484" y="215"/>
                    <a:pt x="538" y="349"/>
                    <a:pt x="511" y="403"/>
                  </a:cubicBezTo>
                  <a:cubicBezTo>
                    <a:pt x="458" y="457"/>
                    <a:pt x="323" y="403"/>
                    <a:pt x="215" y="322"/>
                  </a:cubicBezTo>
                  <a:cubicBezTo>
                    <a:pt x="81" y="215"/>
                    <a:pt x="0" y="107"/>
                    <a:pt x="54" y="54"/>
                  </a:cubicBezTo>
                  <a:cubicBezTo>
                    <a:pt x="81" y="0"/>
                    <a:pt x="215" y="27"/>
                    <a:pt x="350" y="107"/>
                  </a:cubicBezTo>
                </a:path>
              </a:pathLst>
            </a:custGeom>
            <a:solidFill>
              <a:srgbClr val="0C0C0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29" name="Freeform 30">
              <a:extLst>
                <a:ext uri="{FF2B5EF4-FFF2-40B4-BE49-F238E27FC236}">
                  <a16:creationId xmlns:a16="http://schemas.microsoft.com/office/drawing/2014/main" id="{492412E9-3208-4903-AE75-08BAFFFAB7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7404279" y="7203065"/>
              <a:ext cx="350269" cy="491723"/>
            </a:xfrm>
            <a:custGeom>
              <a:avLst/>
              <a:gdLst>
                <a:gd name="T0" fmla="*/ 403 w 458"/>
                <a:gd name="T1" fmla="*/ 483 h 646"/>
                <a:gd name="T2" fmla="*/ 403 w 458"/>
                <a:gd name="T3" fmla="*/ 483 h 646"/>
                <a:gd name="T4" fmla="*/ 350 w 458"/>
                <a:gd name="T5" fmla="*/ 268 h 646"/>
                <a:gd name="T6" fmla="*/ 296 w 458"/>
                <a:gd name="T7" fmla="*/ 618 h 646"/>
                <a:gd name="T8" fmla="*/ 107 w 458"/>
                <a:gd name="T9" fmla="*/ 537 h 646"/>
                <a:gd name="T10" fmla="*/ 162 w 458"/>
                <a:gd name="T11" fmla="*/ 0 h 646"/>
                <a:gd name="T12" fmla="*/ 430 w 458"/>
                <a:gd name="T13" fmla="*/ 27 h 646"/>
                <a:gd name="T14" fmla="*/ 403 w 458"/>
                <a:gd name="T15" fmla="*/ 483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8" h="646">
                  <a:moveTo>
                    <a:pt x="403" y="483"/>
                  </a:moveTo>
                  <a:lnTo>
                    <a:pt x="403" y="483"/>
                  </a:lnTo>
                  <a:cubicBezTo>
                    <a:pt x="377" y="483"/>
                    <a:pt x="377" y="296"/>
                    <a:pt x="350" y="268"/>
                  </a:cubicBezTo>
                  <a:cubicBezTo>
                    <a:pt x="296" y="242"/>
                    <a:pt x="296" y="618"/>
                    <a:pt x="296" y="618"/>
                  </a:cubicBezTo>
                  <a:cubicBezTo>
                    <a:pt x="296" y="618"/>
                    <a:pt x="242" y="645"/>
                    <a:pt x="107" y="537"/>
                  </a:cubicBezTo>
                  <a:cubicBezTo>
                    <a:pt x="0" y="457"/>
                    <a:pt x="107" y="161"/>
                    <a:pt x="162" y="0"/>
                  </a:cubicBezTo>
                  <a:cubicBezTo>
                    <a:pt x="430" y="27"/>
                    <a:pt x="430" y="27"/>
                    <a:pt x="430" y="27"/>
                  </a:cubicBezTo>
                  <a:cubicBezTo>
                    <a:pt x="457" y="215"/>
                    <a:pt x="457" y="483"/>
                    <a:pt x="403" y="483"/>
                  </a:cubicBezTo>
                </a:path>
              </a:pathLst>
            </a:custGeom>
            <a:solidFill>
              <a:srgbClr val="FFCF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30" name="Freeform 31">
              <a:extLst>
                <a:ext uri="{FF2B5EF4-FFF2-40B4-BE49-F238E27FC236}">
                  <a16:creationId xmlns:a16="http://schemas.microsoft.com/office/drawing/2014/main" id="{38E56A1F-4C23-4EEE-A91E-4196E23C27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7079988" y="4959625"/>
              <a:ext cx="801576" cy="2236330"/>
            </a:xfrm>
            <a:custGeom>
              <a:avLst/>
              <a:gdLst>
                <a:gd name="T0" fmla="*/ 1048 w 1049"/>
                <a:gd name="T1" fmla="*/ 941 h 2930"/>
                <a:gd name="T2" fmla="*/ 1048 w 1049"/>
                <a:gd name="T3" fmla="*/ 941 h 2930"/>
                <a:gd name="T4" fmla="*/ 376 w 1049"/>
                <a:gd name="T5" fmla="*/ 2929 h 2930"/>
                <a:gd name="T6" fmla="*/ 349 w 1049"/>
                <a:gd name="T7" fmla="*/ 2929 h 2930"/>
                <a:gd name="T8" fmla="*/ 81 w 1049"/>
                <a:gd name="T9" fmla="*/ 2902 h 2930"/>
                <a:gd name="T10" fmla="*/ 54 w 1049"/>
                <a:gd name="T11" fmla="*/ 2902 h 2930"/>
                <a:gd name="T12" fmla="*/ 914 w 1049"/>
                <a:gd name="T13" fmla="*/ 0 h 2930"/>
                <a:gd name="T14" fmla="*/ 1048 w 1049"/>
                <a:gd name="T15" fmla="*/ 941 h 2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2930">
                  <a:moveTo>
                    <a:pt x="1048" y="941"/>
                  </a:moveTo>
                  <a:lnTo>
                    <a:pt x="1048" y="941"/>
                  </a:lnTo>
                  <a:cubicBezTo>
                    <a:pt x="591" y="1666"/>
                    <a:pt x="376" y="2929"/>
                    <a:pt x="376" y="2929"/>
                  </a:cubicBezTo>
                  <a:cubicBezTo>
                    <a:pt x="349" y="2929"/>
                    <a:pt x="349" y="2929"/>
                    <a:pt x="349" y="2929"/>
                  </a:cubicBezTo>
                  <a:cubicBezTo>
                    <a:pt x="81" y="2902"/>
                    <a:pt x="81" y="2902"/>
                    <a:pt x="81" y="2902"/>
                  </a:cubicBezTo>
                  <a:cubicBezTo>
                    <a:pt x="54" y="2902"/>
                    <a:pt x="54" y="2902"/>
                    <a:pt x="54" y="2902"/>
                  </a:cubicBezTo>
                  <a:cubicBezTo>
                    <a:pt x="0" y="1451"/>
                    <a:pt x="914" y="0"/>
                    <a:pt x="914" y="0"/>
                  </a:cubicBezTo>
                  <a:lnTo>
                    <a:pt x="1048" y="941"/>
                  </a:lnTo>
                </a:path>
              </a:pathLst>
            </a:custGeom>
            <a:solidFill>
              <a:srgbClr val="17546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31" name="Freeform 32">
              <a:extLst>
                <a:ext uri="{FF2B5EF4-FFF2-40B4-BE49-F238E27FC236}">
                  <a16:creationId xmlns:a16="http://schemas.microsoft.com/office/drawing/2014/main" id="{C4129CD9-0E14-4939-9563-4DD45D0B56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7567857" y="5764094"/>
              <a:ext cx="286278" cy="966606"/>
            </a:xfrm>
            <a:custGeom>
              <a:avLst/>
              <a:gdLst>
                <a:gd name="T0" fmla="*/ 0 w 377"/>
                <a:gd name="T1" fmla="*/ 941 h 1264"/>
                <a:gd name="T2" fmla="*/ 0 w 377"/>
                <a:gd name="T3" fmla="*/ 941 h 1264"/>
                <a:gd name="T4" fmla="*/ 376 w 377"/>
                <a:gd name="T5" fmla="*/ 0 h 1264"/>
                <a:gd name="T6" fmla="*/ 162 w 377"/>
                <a:gd name="T7" fmla="*/ 1263 h 1264"/>
                <a:gd name="T8" fmla="*/ 0 w 377"/>
                <a:gd name="T9" fmla="*/ 941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7" h="1264">
                  <a:moveTo>
                    <a:pt x="0" y="941"/>
                  </a:moveTo>
                  <a:lnTo>
                    <a:pt x="0" y="941"/>
                  </a:lnTo>
                  <a:cubicBezTo>
                    <a:pt x="376" y="0"/>
                    <a:pt x="376" y="0"/>
                    <a:pt x="376" y="0"/>
                  </a:cubicBezTo>
                  <a:cubicBezTo>
                    <a:pt x="376" y="0"/>
                    <a:pt x="0" y="1075"/>
                    <a:pt x="162" y="1263"/>
                  </a:cubicBezTo>
                  <a:cubicBezTo>
                    <a:pt x="162" y="1263"/>
                    <a:pt x="81" y="1102"/>
                    <a:pt x="0" y="941"/>
                  </a:cubicBezTo>
                </a:path>
              </a:pathLst>
            </a:custGeom>
            <a:solidFill>
              <a:srgbClr val="0B424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32" name="Freeform 33">
              <a:extLst>
                <a:ext uri="{FF2B5EF4-FFF2-40B4-BE49-F238E27FC236}">
                  <a16:creationId xmlns:a16="http://schemas.microsoft.com/office/drawing/2014/main" id="{72091FCD-4809-452C-8C8C-229AB5627E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9179822" y="2333534"/>
              <a:ext cx="616337" cy="821784"/>
            </a:xfrm>
            <a:custGeom>
              <a:avLst/>
              <a:gdLst>
                <a:gd name="T0" fmla="*/ 699 w 808"/>
                <a:gd name="T1" fmla="*/ 672 h 1076"/>
                <a:gd name="T2" fmla="*/ 699 w 808"/>
                <a:gd name="T3" fmla="*/ 672 h 1076"/>
                <a:gd name="T4" fmla="*/ 807 w 808"/>
                <a:gd name="T5" fmla="*/ 403 h 1076"/>
                <a:gd name="T6" fmla="*/ 403 w 808"/>
                <a:gd name="T7" fmla="*/ 0 h 1076"/>
                <a:gd name="T8" fmla="*/ 0 w 808"/>
                <a:gd name="T9" fmla="*/ 403 h 1076"/>
                <a:gd name="T10" fmla="*/ 108 w 808"/>
                <a:gd name="T11" fmla="*/ 672 h 1076"/>
                <a:gd name="T12" fmla="*/ 108 w 808"/>
                <a:gd name="T13" fmla="*/ 672 h 1076"/>
                <a:gd name="T14" fmla="*/ 269 w 808"/>
                <a:gd name="T15" fmla="*/ 995 h 1076"/>
                <a:gd name="T16" fmla="*/ 564 w 808"/>
                <a:gd name="T17" fmla="*/ 995 h 1076"/>
                <a:gd name="T18" fmla="*/ 699 w 808"/>
                <a:gd name="T19" fmla="*/ 672 h 1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8" h="1076">
                  <a:moveTo>
                    <a:pt x="699" y="672"/>
                  </a:moveTo>
                  <a:lnTo>
                    <a:pt x="699" y="672"/>
                  </a:lnTo>
                  <a:cubicBezTo>
                    <a:pt x="779" y="592"/>
                    <a:pt x="807" y="511"/>
                    <a:pt x="807" y="403"/>
                  </a:cubicBezTo>
                  <a:cubicBezTo>
                    <a:pt x="807" y="188"/>
                    <a:pt x="618" y="0"/>
                    <a:pt x="403" y="0"/>
                  </a:cubicBezTo>
                  <a:cubicBezTo>
                    <a:pt x="188" y="0"/>
                    <a:pt x="0" y="188"/>
                    <a:pt x="0" y="403"/>
                  </a:cubicBezTo>
                  <a:cubicBezTo>
                    <a:pt x="0" y="511"/>
                    <a:pt x="54" y="592"/>
                    <a:pt x="108" y="672"/>
                  </a:cubicBezTo>
                  <a:lnTo>
                    <a:pt x="108" y="672"/>
                  </a:lnTo>
                  <a:cubicBezTo>
                    <a:pt x="108" y="672"/>
                    <a:pt x="269" y="833"/>
                    <a:pt x="269" y="995"/>
                  </a:cubicBezTo>
                  <a:cubicBezTo>
                    <a:pt x="269" y="995"/>
                    <a:pt x="538" y="1075"/>
                    <a:pt x="564" y="995"/>
                  </a:cubicBezTo>
                  <a:cubicBezTo>
                    <a:pt x="592" y="780"/>
                    <a:pt x="699" y="672"/>
                    <a:pt x="699" y="672"/>
                  </a:cubicBezTo>
                </a:path>
              </a:pathLst>
            </a:custGeom>
            <a:solidFill>
              <a:srgbClr val="FFD56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33" name="Freeform 34">
              <a:extLst>
                <a:ext uri="{FF2B5EF4-FFF2-40B4-BE49-F238E27FC236}">
                  <a16:creationId xmlns:a16="http://schemas.microsoft.com/office/drawing/2014/main" id="{023B5FE3-6D4F-4ECB-AD2D-D79FA1197A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9448628" y="3079372"/>
              <a:ext cx="289645" cy="40416"/>
            </a:xfrm>
            <a:custGeom>
              <a:avLst/>
              <a:gdLst>
                <a:gd name="T0" fmla="*/ 377 w 378"/>
                <a:gd name="T1" fmla="*/ 53 h 54"/>
                <a:gd name="T2" fmla="*/ 377 w 378"/>
                <a:gd name="T3" fmla="*/ 53 h 54"/>
                <a:gd name="T4" fmla="*/ 0 w 378"/>
                <a:gd name="T5" fmla="*/ 53 h 54"/>
                <a:gd name="T6" fmla="*/ 27 w 378"/>
                <a:gd name="T7" fmla="*/ 0 h 54"/>
                <a:gd name="T8" fmla="*/ 349 w 378"/>
                <a:gd name="T9" fmla="*/ 0 h 54"/>
                <a:gd name="T10" fmla="*/ 377 w 378"/>
                <a:gd name="T11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8" h="54">
                  <a:moveTo>
                    <a:pt x="377" y="53"/>
                  </a:moveTo>
                  <a:lnTo>
                    <a:pt x="377" y="53"/>
                  </a:lnTo>
                  <a:cubicBezTo>
                    <a:pt x="0" y="53"/>
                    <a:pt x="0" y="53"/>
                    <a:pt x="0" y="53"/>
                  </a:cubicBezTo>
                  <a:cubicBezTo>
                    <a:pt x="0" y="26"/>
                    <a:pt x="27" y="0"/>
                    <a:pt x="27" y="0"/>
                  </a:cubicBezTo>
                  <a:cubicBezTo>
                    <a:pt x="349" y="0"/>
                    <a:pt x="349" y="0"/>
                    <a:pt x="349" y="0"/>
                  </a:cubicBezTo>
                  <a:cubicBezTo>
                    <a:pt x="349" y="0"/>
                    <a:pt x="377" y="26"/>
                    <a:pt x="377" y="53"/>
                  </a:cubicBezTo>
                </a:path>
              </a:pathLst>
            </a:custGeom>
            <a:solidFill>
              <a:srgbClr val="E9DDD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34" name="Freeform 35">
              <a:extLst>
                <a:ext uri="{FF2B5EF4-FFF2-40B4-BE49-F238E27FC236}">
                  <a16:creationId xmlns:a16="http://schemas.microsoft.com/office/drawing/2014/main" id="{CC9D0931-72BC-4A08-8AD2-37E3FC4844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9465620" y="3137565"/>
              <a:ext cx="289645" cy="40416"/>
            </a:xfrm>
            <a:custGeom>
              <a:avLst/>
              <a:gdLst>
                <a:gd name="T0" fmla="*/ 377 w 378"/>
                <a:gd name="T1" fmla="*/ 27 h 55"/>
                <a:gd name="T2" fmla="*/ 377 w 378"/>
                <a:gd name="T3" fmla="*/ 27 h 55"/>
                <a:gd name="T4" fmla="*/ 349 w 378"/>
                <a:gd name="T5" fmla="*/ 54 h 55"/>
                <a:gd name="T6" fmla="*/ 27 w 378"/>
                <a:gd name="T7" fmla="*/ 54 h 55"/>
                <a:gd name="T8" fmla="*/ 0 w 378"/>
                <a:gd name="T9" fmla="*/ 27 h 55"/>
                <a:gd name="T10" fmla="*/ 0 w 378"/>
                <a:gd name="T11" fmla="*/ 27 h 55"/>
                <a:gd name="T12" fmla="*/ 27 w 378"/>
                <a:gd name="T13" fmla="*/ 0 h 55"/>
                <a:gd name="T14" fmla="*/ 349 w 378"/>
                <a:gd name="T15" fmla="*/ 0 h 55"/>
                <a:gd name="T16" fmla="*/ 377 w 378"/>
                <a:gd name="T17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55">
                  <a:moveTo>
                    <a:pt x="377" y="27"/>
                  </a:moveTo>
                  <a:lnTo>
                    <a:pt x="377" y="27"/>
                  </a:lnTo>
                  <a:cubicBezTo>
                    <a:pt x="377" y="54"/>
                    <a:pt x="349" y="54"/>
                    <a:pt x="349" y="54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7" y="54"/>
                    <a:pt x="0" y="54"/>
                    <a:pt x="0" y="27"/>
                  </a:cubicBezTo>
                  <a:lnTo>
                    <a:pt x="0" y="27"/>
                  </a:lnTo>
                  <a:cubicBezTo>
                    <a:pt x="0" y="0"/>
                    <a:pt x="27" y="0"/>
                    <a:pt x="27" y="0"/>
                  </a:cubicBezTo>
                  <a:cubicBezTo>
                    <a:pt x="349" y="0"/>
                    <a:pt x="349" y="0"/>
                    <a:pt x="349" y="0"/>
                  </a:cubicBezTo>
                  <a:cubicBezTo>
                    <a:pt x="349" y="0"/>
                    <a:pt x="377" y="0"/>
                    <a:pt x="377" y="27"/>
                  </a:cubicBezTo>
                </a:path>
              </a:pathLst>
            </a:custGeom>
            <a:solidFill>
              <a:srgbClr val="E9DDD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35" name="Freeform 36">
              <a:extLst>
                <a:ext uri="{FF2B5EF4-FFF2-40B4-BE49-F238E27FC236}">
                  <a16:creationId xmlns:a16="http://schemas.microsoft.com/office/drawing/2014/main" id="{09C27421-6B5F-4F1B-B6E5-312733C217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9480253" y="3175888"/>
              <a:ext cx="289645" cy="63992"/>
            </a:xfrm>
            <a:custGeom>
              <a:avLst/>
              <a:gdLst>
                <a:gd name="T0" fmla="*/ 377 w 378"/>
                <a:gd name="T1" fmla="*/ 27 h 82"/>
                <a:gd name="T2" fmla="*/ 377 w 378"/>
                <a:gd name="T3" fmla="*/ 27 h 82"/>
                <a:gd name="T4" fmla="*/ 349 w 378"/>
                <a:gd name="T5" fmla="*/ 81 h 82"/>
                <a:gd name="T6" fmla="*/ 27 w 378"/>
                <a:gd name="T7" fmla="*/ 81 h 82"/>
                <a:gd name="T8" fmla="*/ 0 w 378"/>
                <a:gd name="T9" fmla="*/ 27 h 82"/>
                <a:gd name="T10" fmla="*/ 0 w 378"/>
                <a:gd name="T11" fmla="*/ 27 h 82"/>
                <a:gd name="T12" fmla="*/ 27 w 378"/>
                <a:gd name="T13" fmla="*/ 0 h 82"/>
                <a:gd name="T14" fmla="*/ 349 w 378"/>
                <a:gd name="T15" fmla="*/ 0 h 82"/>
                <a:gd name="T16" fmla="*/ 377 w 378"/>
                <a:gd name="T17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82">
                  <a:moveTo>
                    <a:pt x="377" y="27"/>
                  </a:moveTo>
                  <a:lnTo>
                    <a:pt x="377" y="27"/>
                  </a:lnTo>
                  <a:cubicBezTo>
                    <a:pt x="377" y="53"/>
                    <a:pt x="349" y="81"/>
                    <a:pt x="349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0" y="53"/>
                    <a:pt x="0" y="27"/>
                  </a:cubicBezTo>
                  <a:lnTo>
                    <a:pt x="0" y="27"/>
                  </a:lnTo>
                  <a:lnTo>
                    <a:pt x="27" y="0"/>
                  </a:lnTo>
                  <a:cubicBezTo>
                    <a:pt x="349" y="0"/>
                    <a:pt x="349" y="0"/>
                    <a:pt x="349" y="0"/>
                  </a:cubicBezTo>
                  <a:lnTo>
                    <a:pt x="377" y="27"/>
                  </a:lnTo>
                </a:path>
              </a:pathLst>
            </a:custGeom>
            <a:solidFill>
              <a:srgbClr val="E9DDD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36" name="Freeform 37">
              <a:extLst>
                <a:ext uri="{FF2B5EF4-FFF2-40B4-BE49-F238E27FC236}">
                  <a16:creationId xmlns:a16="http://schemas.microsoft.com/office/drawing/2014/main" id="{9B2ED769-FA52-4DD4-897C-516BC50EF5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9493942" y="3234553"/>
              <a:ext cx="289645" cy="40416"/>
            </a:xfrm>
            <a:custGeom>
              <a:avLst/>
              <a:gdLst>
                <a:gd name="T0" fmla="*/ 377 w 378"/>
                <a:gd name="T1" fmla="*/ 26 h 54"/>
                <a:gd name="T2" fmla="*/ 377 w 378"/>
                <a:gd name="T3" fmla="*/ 26 h 54"/>
                <a:gd name="T4" fmla="*/ 349 w 378"/>
                <a:gd name="T5" fmla="*/ 53 h 54"/>
                <a:gd name="T6" fmla="*/ 27 w 378"/>
                <a:gd name="T7" fmla="*/ 53 h 54"/>
                <a:gd name="T8" fmla="*/ 0 w 378"/>
                <a:gd name="T9" fmla="*/ 26 h 54"/>
                <a:gd name="T10" fmla="*/ 0 w 378"/>
                <a:gd name="T11" fmla="*/ 26 h 54"/>
                <a:gd name="T12" fmla="*/ 27 w 378"/>
                <a:gd name="T13" fmla="*/ 0 h 54"/>
                <a:gd name="T14" fmla="*/ 349 w 378"/>
                <a:gd name="T15" fmla="*/ 0 h 54"/>
                <a:gd name="T16" fmla="*/ 377 w 378"/>
                <a:gd name="T17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54">
                  <a:moveTo>
                    <a:pt x="377" y="26"/>
                  </a:moveTo>
                  <a:lnTo>
                    <a:pt x="377" y="26"/>
                  </a:lnTo>
                  <a:lnTo>
                    <a:pt x="349" y="53"/>
                  </a:lnTo>
                  <a:cubicBezTo>
                    <a:pt x="27" y="53"/>
                    <a:pt x="27" y="53"/>
                    <a:pt x="27" y="53"/>
                  </a:cubicBezTo>
                  <a:lnTo>
                    <a:pt x="0" y="26"/>
                  </a:lnTo>
                  <a:lnTo>
                    <a:pt x="0" y="26"/>
                  </a:lnTo>
                  <a:cubicBezTo>
                    <a:pt x="0" y="0"/>
                    <a:pt x="27" y="0"/>
                    <a:pt x="27" y="0"/>
                  </a:cubicBezTo>
                  <a:cubicBezTo>
                    <a:pt x="349" y="0"/>
                    <a:pt x="349" y="0"/>
                    <a:pt x="349" y="0"/>
                  </a:cubicBezTo>
                  <a:cubicBezTo>
                    <a:pt x="349" y="0"/>
                    <a:pt x="377" y="0"/>
                    <a:pt x="377" y="26"/>
                  </a:cubicBezTo>
                </a:path>
              </a:pathLst>
            </a:custGeom>
            <a:solidFill>
              <a:srgbClr val="E9DDD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37" name="Freeform 38">
              <a:extLst>
                <a:ext uri="{FF2B5EF4-FFF2-40B4-BE49-F238E27FC236}">
                  <a16:creationId xmlns:a16="http://schemas.microsoft.com/office/drawing/2014/main" id="{B8351F4B-7C4C-493A-90FD-38E4C31C02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9457124" y="3118572"/>
              <a:ext cx="289645" cy="20208"/>
            </a:xfrm>
            <a:custGeom>
              <a:avLst/>
              <a:gdLst>
                <a:gd name="T0" fmla="*/ 377 w 378"/>
                <a:gd name="T1" fmla="*/ 0 h 28"/>
                <a:gd name="T2" fmla="*/ 377 w 378"/>
                <a:gd name="T3" fmla="*/ 0 h 28"/>
                <a:gd name="T4" fmla="*/ 349 w 378"/>
                <a:gd name="T5" fmla="*/ 27 h 28"/>
                <a:gd name="T6" fmla="*/ 27 w 378"/>
                <a:gd name="T7" fmla="*/ 27 h 28"/>
                <a:gd name="T8" fmla="*/ 0 w 378"/>
                <a:gd name="T9" fmla="*/ 0 h 28"/>
                <a:gd name="T10" fmla="*/ 377 w 378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8" h="28">
                  <a:moveTo>
                    <a:pt x="377" y="0"/>
                  </a:moveTo>
                  <a:lnTo>
                    <a:pt x="377" y="0"/>
                  </a:lnTo>
                  <a:lnTo>
                    <a:pt x="349" y="27"/>
                  </a:lnTo>
                  <a:cubicBezTo>
                    <a:pt x="27" y="27"/>
                    <a:pt x="27" y="27"/>
                    <a:pt x="27" y="27"/>
                  </a:cubicBezTo>
                  <a:lnTo>
                    <a:pt x="0" y="0"/>
                  </a:lnTo>
                  <a:lnTo>
                    <a:pt x="377" y="0"/>
                  </a:lnTo>
                </a:path>
              </a:pathLst>
            </a:custGeom>
            <a:solidFill>
              <a:srgbClr val="5A55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38" name="Freeform 39">
              <a:extLst>
                <a:ext uri="{FF2B5EF4-FFF2-40B4-BE49-F238E27FC236}">
                  <a16:creationId xmlns:a16="http://schemas.microsoft.com/office/drawing/2014/main" id="{10AC599D-C5D3-491D-9899-12E11F935D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9468453" y="3157368"/>
              <a:ext cx="289645" cy="20208"/>
            </a:xfrm>
            <a:custGeom>
              <a:avLst/>
              <a:gdLst>
                <a:gd name="T0" fmla="*/ 377 w 378"/>
                <a:gd name="T1" fmla="*/ 0 h 28"/>
                <a:gd name="T2" fmla="*/ 377 w 378"/>
                <a:gd name="T3" fmla="*/ 0 h 28"/>
                <a:gd name="T4" fmla="*/ 349 w 378"/>
                <a:gd name="T5" fmla="*/ 27 h 28"/>
                <a:gd name="T6" fmla="*/ 27 w 378"/>
                <a:gd name="T7" fmla="*/ 27 h 28"/>
                <a:gd name="T8" fmla="*/ 0 w 378"/>
                <a:gd name="T9" fmla="*/ 0 h 28"/>
                <a:gd name="T10" fmla="*/ 377 w 378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8" h="28">
                  <a:moveTo>
                    <a:pt x="377" y="0"/>
                  </a:moveTo>
                  <a:lnTo>
                    <a:pt x="377" y="0"/>
                  </a:lnTo>
                  <a:cubicBezTo>
                    <a:pt x="377" y="27"/>
                    <a:pt x="349" y="27"/>
                    <a:pt x="349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7" y="27"/>
                    <a:pt x="0" y="27"/>
                    <a:pt x="0" y="0"/>
                  </a:cubicBezTo>
                  <a:lnTo>
                    <a:pt x="377" y="0"/>
                  </a:lnTo>
                </a:path>
              </a:pathLst>
            </a:custGeom>
            <a:solidFill>
              <a:srgbClr val="5A55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39" name="Freeform 40">
              <a:extLst>
                <a:ext uri="{FF2B5EF4-FFF2-40B4-BE49-F238E27FC236}">
                  <a16:creationId xmlns:a16="http://schemas.microsoft.com/office/drawing/2014/main" id="{7C145163-9367-4C84-83B9-107B624C09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9482613" y="3195758"/>
              <a:ext cx="289645" cy="40416"/>
            </a:xfrm>
            <a:custGeom>
              <a:avLst/>
              <a:gdLst>
                <a:gd name="T0" fmla="*/ 377 w 378"/>
                <a:gd name="T1" fmla="*/ 0 h 55"/>
                <a:gd name="T2" fmla="*/ 377 w 378"/>
                <a:gd name="T3" fmla="*/ 0 h 55"/>
                <a:gd name="T4" fmla="*/ 349 w 378"/>
                <a:gd name="T5" fmla="*/ 54 h 55"/>
                <a:gd name="T6" fmla="*/ 27 w 378"/>
                <a:gd name="T7" fmla="*/ 54 h 55"/>
                <a:gd name="T8" fmla="*/ 0 w 378"/>
                <a:gd name="T9" fmla="*/ 0 h 55"/>
                <a:gd name="T10" fmla="*/ 377 w 378"/>
                <a:gd name="T1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8" h="55">
                  <a:moveTo>
                    <a:pt x="377" y="0"/>
                  </a:moveTo>
                  <a:lnTo>
                    <a:pt x="377" y="0"/>
                  </a:lnTo>
                  <a:cubicBezTo>
                    <a:pt x="377" y="26"/>
                    <a:pt x="349" y="54"/>
                    <a:pt x="349" y="54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7" y="54"/>
                    <a:pt x="0" y="26"/>
                    <a:pt x="0" y="0"/>
                  </a:cubicBezTo>
                  <a:lnTo>
                    <a:pt x="377" y="0"/>
                  </a:lnTo>
                </a:path>
              </a:pathLst>
            </a:custGeom>
            <a:solidFill>
              <a:srgbClr val="5A55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40" name="Freeform 41">
              <a:extLst>
                <a:ext uri="{FF2B5EF4-FFF2-40B4-BE49-F238E27FC236}">
                  <a16:creationId xmlns:a16="http://schemas.microsoft.com/office/drawing/2014/main" id="{7A480F21-9775-4DE8-A9B0-F0E8004588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9496774" y="3254356"/>
              <a:ext cx="289645" cy="20208"/>
            </a:xfrm>
            <a:custGeom>
              <a:avLst/>
              <a:gdLst>
                <a:gd name="T0" fmla="*/ 377 w 378"/>
                <a:gd name="T1" fmla="*/ 0 h 28"/>
                <a:gd name="T2" fmla="*/ 377 w 378"/>
                <a:gd name="T3" fmla="*/ 0 h 28"/>
                <a:gd name="T4" fmla="*/ 349 w 378"/>
                <a:gd name="T5" fmla="*/ 27 h 28"/>
                <a:gd name="T6" fmla="*/ 27 w 378"/>
                <a:gd name="T7" fmla="*/ 27 h 28"/>
                <a:gd name="T8" fmla="*/ 0 w 378"/>
                <a:gd name="T9" fmla="*/ 0 h 28"/>
                <a:gd name="T10" fmla="*/ 377 w 378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8" h="28">
                  <a:moveTo>
                    <a:pt x="377" y="0"/>
                  </a:moveTo>
                  <a:lnTo>
                    <a:pt x="377" y="0"/>
                  </a:lnTo>
                  <a:lnTo>
                    <a:pt x="349" y="27"/>
                  </a:lnTo>
                  <a:cubicBezTo>
                    <a:pt x="27" y="27"/>
                    <a:pt x="27" y="27"/>
                    <a:pt x="27" y="27"/>
                  </a:cubicBezTo>
                  <a:lnTo>
                    <a:pt x="0" y="0"/>
                  </a:lnTo>
                  <a:lnTo>
                    <a:pt x="377" y="0"/>
                  </a:lnTo>
                </a:path>
              </a:pathLst>
            </a:custGeom>
            <a:solidFill>
              <a:srgbClr val="5A55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41" name="Freeform 42">
              <a:extLst>
                <a:ext uri="{FF2B5EF4-FFF2-40B4-BE49-F238E27FC236}">
                  <a16:creationId xmlns:a16="http://schemas.microsoft.com/office/drawing/2014/main" id="{2373EEF5-6DC5-4D40-BC5D-6A92F98643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9302777" y="2070615"/>
              <a:ext cx="40416" cy="205445"/>
            </a:xfrm>
            <a:custGeom>
              <a:avLst/>
              <a:gdLst>
                <a:gd name="T0" fmla="*/ 53 w 54"/>
                <a:gd name="T1" fmla="*/ 242 h 270"/>
                <a:gd name="T2" fmla="*/ 53 w 54"/>
                <a:gd name="T3" fmla="*/ 242 h 270"/>
                <a:gd name="T4" fmla="*/ 26 w 54"/>
                <a:gd name="T5" fmla="*/ 269 h 270"/>
                <a:gd name="T6" fmla="*/ 26 w 54"/>
                <a:gd name="T7" fmla="*/ 269 h 270"/>
                <a:gd name="T8" fmla="*/ 0 w 54"/>
                <a:gd name="T9" fmla="*/ 242 h 270"/>
                <a:gd name="T10" fmla="*/ 0 w 54"/>
                <a:gd name="T11" fmla="*/ 27 h 270"/>
                <a:gd name="T12" fmla="*/ 26 w 54"/>
                <a:gd name="T13" fmla="*/ 0 h 270"/>
                <a:gd name="T14" fmla="*/ 26 w 54"/>
                <a:gd name="T15" fmla="*/ 0 h 270"/>
                <a:gd name="T16" fmla="*/ 53 w 54"/>
                <a:gd name="T17" fmla="*/ 27 h 270"/>
                <a:gd name="T18" fmla="*/ 53 w 54"/>
                <a:gd name="T19" fmla="*/ 242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270">
                  <a:moveTo>
                    <a:pt x="53" y="242"/>
                  </a:moveTo>
                  <a:lnTo>
                    <a:pt x="53" y="242"/>
                  </a:lnTo>
                  <a:cubicBezTo>
                    <a:pt x="53" y="269"/>
                    <a:pt x="53" y="269"/>
                    <a:pt x="26" y="269"/>
                  </a:cubicBezTo>
                  <a:lnTo>
                    <a:pt x="26" y="269"/>
                  </a:lnTo>
                  <a:cubicBezTo>
                    <a:pt x="0" y="269"/>
                    <a:pt x="0" y="269"/>
                    <a:pt x="0" y="24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0"/>
                    <a:pt x="0" y="0"/>
                    <a:pt x="26" y="0"/>
                  </a:cubicBezTo>
                  <a:lnTo>
                    <a:pt x="26" y="0"/>
                  </a:lnTo>
                  <a:cubicBezTo>
                    <a:pt x="53" y="0"/>
                    <a:pt x="53" y="0"/>
                    <a:pt x="53" y="27"/>
                  </a:cubicBezTo>
                  <a:lnTo>
                    <a:pt x="53" y="24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42" name="Freeform 43">
              <a:extLst>
                <a:ext uri="{FF2B5EF4-FFF2-40B4-BE49-F238E27FC236}">
                  <a16:creationId xmlns:a16="http://schemas.microsoft.com/office/drawing/2014/main" id="{08AC3896-F3AC-4745-B1B9-CC5B619F15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9448202" y="2057961"/>
              <a:ext cx="124614" cy="205445"/>
            </a:xfrm>
            <a:custGeom>
              <a:avLst/>
              <a:gdLst>
                <a:gd name="T0" fmla="*/ 81 w 163"/>
                <a:gd name="T1" fmla="*/ 242 h 270"/>
                <a:gd name="T2" fmla="*/ 81 w 163"/>
                <a:gd name="T3" fmla="*/ 242 h 270"/>
                <a:gd name="T4" fmla="*/ 28 w 163"/>
                <a:gd name="T5" fmla="*/ 269 h 270"/>
                <a:gd name="T6" fmla="*/ 28 w 163"/>
                <a:gd name="T7" fmla="*/ 269 h 270"/>
                <a:gd name="T8" fmla="*/ 0 w 163"/>
                <a:gd name="T9" fmla="*/ 215 h 270"/>
                <a:gd name="T10" fmla="*/ 108 w 163"/>
                <a:gd name="T11" fmla="*/ 27 h 270"/>
                <a:gd name="T12" fmla="*/ 135 w 163"/>
                <a:gd name="T13" fmla="*/ 0 h 270"/>
                <a:gd name="T14" fmla="*/ 135 w 163"/>
                <a:gd name="T15" fmla="*/ 0 h 270"/>
                <a:gd name="T16" fmla="*/ 162 w 163"/>
                <a:gd name="T17" fmla="*/ 54 h 270"/>
                <a:gd name="T18" fmla="*/ 81 w 163"/>
                <a:gd name="T19" fmla="*/ 242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" h="270">
                  <a:moveTo>
                    <a:pt x="81" y="242"/>
                  </a:moveTo>
                  <a:lnTo>
                    <a:pt x="81" y="242"/>
                  </a:lnTo>
                  <a:cubicBezTo>
                    <a:pt x="81" y="269"/>
                    <a:pt x="54" y="269"/>
                    <a:pt x="28" y="269"/>
                  </a:cubicBezTo>
                  <a:lnTo>
                    <a:pt x="28" y="269"/>
                  </a:lnTo>
                  <a:cubicBezTo>
                    <a:pt x="0" y="269"/>
                    <a:pt x="0" y="242"/>
                    <a:pt x="0" y="215"/>
                  </a:cubicBezTo>
                  <a:cubicBezTo>
                    <a:pt x="108" y="27"/>
                    <a:pt x="108" y="27"/>
                    <a:pt x="108" y="27"/>
                  </a:cubicBezTo>
                  <a:cubicBezTo>
                    <a:pt x="108" y="0"/>
                    <a:pt x="135" y="0"/>
                    <a:pt x="135" y="0"/>
                  </a:cubicBezTo>
                  <a:lnTo>
                    <a:pt x="135" y="0"/>
                  </a:lnTo>
                  <a:cubicBezTo>
                    <a:pt x="162" y="27"/>
                    <a:pt x="162" y="27"/>
                    <a:pt x="162" y="54"/>
                  </a:cubicBezTo>
                  <a:lnTo>
                    <a:pt x="81" y="24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43" name="Freeform 44">
              <a:extLst>
                <a:ext uri="{FF2B5EF4-FFF2-40B4-BE49-F238E27FC236}">
                  <a16:creationId xmlns:a16="http://schemas.microsoft.com/office/drawing/2014/main" id="{46A03A45-7ACA-4003-B4F9-DC1A36814C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9618505" y="2131727"/>
              <a:ext cx="165031" cy="185239"/>
            </a:xfrm>
            <a:custGeom>
              <a:avLst/>
              <a:gdLst>
                <a:gd name="T0" fmla="*/ 55 w 216"/>
                <a:gd name="T1" fmla="*/ 215 h 243"/>
                <a:gd name="T2" fmla="*/ 55 w 216"/>
                <a:gd name="T3" fmla="*/ 215 h 243"/>
                <a:gd name="T4" fmla="*/ 0 w 216"/>
                <a:gd name="T5" fmla="*/ 215 h 243"/>
                <a:gd name="T6" fmla="*/ 0 w 216"/>
                <a:gd name="T7" fmla="*/ 215 h 243"/>
                <a:gd name="T8" fmla="*/ 0 w 216"/>
                <a:gd name="T9" fmla="*/ 161 h 243"/>
                <a:gd name="T10" fmla="*/ 162 w 216"/>
                <a:gd name="T11" fmla="*/ 27 h 243"/>
                <a:gd name="T12" fmla="*/ 215 w 216"/>
                <a:gd name="T13" fmla="*/ 27 h 243"/>
                <a:gd name="T14" fmla="*/ 215 w 216"/>
                <a:gd name="T15" fmla="*/ 27 h 243"/>
                <a:gd name="T16" fmla="*/ 215 w 216"/>
                <a:gd name="T17" fmla="*/ 81 h 243"/>
                <a:gd name="T18" fmla="*/ 55 w 216"/>
                <a:gd name="T19" fmla="*/ 215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6" h="243">
                  <a:moveTo>
                    <a:pt x="55" y="215"/>
                  </a:moveTo>
                  <a:lnTo>
                    <a:pt x="55" y="215"/>
                  </a:lnTo>
                  <a:cubicBezTo>
                    <a:pt x="55" y="242"/>
                    <a:pt x="27" y="242"/>
                    <a:pt x="0" y="215"/>
                  </a:cubicBezTo>
                  <a:lnTo>
                    <a:pt x="0" y="215"/>
                  </a:lnTo>
                  <a:cubicBezTo>
                    <a:pt x="0" y="215"/>
                    <a:pt x="0" y="188"/>
                    <a:pt x="0" y="161"/>
                  </a:cubicBezTo>
                  <a:cubicBezTo>
                    <a:pt x="162" y="27"/>
                    <a:pt x="162" y="27"/>
                    <a:pt x="162" y="27"/>
                  </a:cubicBezTo>
                  <a:cubicBezTo>
                    <a:pt x="162" y="0"/>
                    <a:pt x="189" y="0"/>
                    <a:pt x="215" y="27"/>
                  </a:cubicBezTo>
                  <a:lnTo>
                    <a:pt x="215" y="27"/>
                  </a:lnTo>
                  <a:cubicBezTo>
                    <a:pt x="215" y="27"/>
                    <a:pt x="215" y="54"/>
                    <a:pt x="215" y="81"/>
                  </a:cubicBezTo>
                  <a:lnTo>
                    <a:pt x="55" y="21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44" name="Freeform 45">
              <a:extLst>
                <a:ext uri="{FF2B5EF4-FFF2-40B4-BE49-F238E27FC236}">
                  <a16:creationId xmlns:a16="http://schemas.microsoft.com/office/drawing/2014/main" id="{7B1A8C2B-B2B3-42C0-B3FB-111F90CFB3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9743432" y="2298598"/>
              <a:ext cx="205447" cy="124616"/>
            </a:xfrm>
            <a:custGeom>
              <a:avLst/>
              <a:gdLst>
                <a:gd name="T0" fmla="*/ 54 w 270"/>
                <a:gd name="T1" fmla="*/ 135 h 163"/>
                <a:gd name="T2" fmla="*/ 54 w 270"/>
                <a:gd name="T3" fmla="*/ 135 h 163"/>
                <a:gd name="T4" fmla="*/ 0 w 270"/>
                <a:gd name="T5" fmla="*/ 108 h 163"/>
                <a:gd name="T6" fmla="*/ 0 w 270"/>
                <a:gd name="T7" fmla="*/ 108 h 163"/>
                <a:gd name="T8" fmla="*/ 27 w 270"/>
                <a:gd name="T9" fmla="*/ 81 h 163"/>
                <a:gd name="T10" fmla="*/ 215 w 270"/>
                <a:gd name="T11" fmla="*/ 0 h 163"/>
                <a:gd name="T12" fmla="*/ 269 w 270"/>
                <a:gd name="T13" fmla="*/ 28 h 163"/>
                <a:gd name="T14" fmla="*/ 269 w 270"/>
                <a:gd name="T15" fmla="*/ 28 h 163"/>
                <a:gd name="T16" fmla="*/ 242 w 270"/>
                <a:gd name="T17" fmla="*/ 81 h 163"/>
                <a:gd name="T18" fmla="*/ 54 w 270"/>
                <a:gd name="T19" fmla="*/ 13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0" h="163">
                  <a:moveTo>
                    <a:pt x="54" y="135"/>
                  </a:moveTo>
                  <a:lnTo>
                    <a:pt x="54" y="135"/>
                  </a:lnTo>
                  <a:cubicBezTo>
                    <a:pt x="27" y="162"/>
                    <a:pt x="0" y="135"/>
                    <a:pt x="0" y="108"/>
                  </a:cubicBezTo>
                  <a:lnTo>
                    <a:pt x="0" y="108"/>
                  </a:lnTo>
                  <a:cubicBezTo>
                    <a:pt x="0" y="108"/>
                    <a:pt x="0" y="81"/>
                    <a:pt x="27" y="81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42" y="0"/>
                    <a:pt x="269" y="0"/>
                    <a:pt x="269" y="28"/>
                  </a:cubicBezTo>
                  <a:lnTo>
                    <a:pt x="269" y="28"/>
                  </a:lnTo>
                  <a:cubicBezTo>
                    <a:pt x="269" y="28"/>
                    <a:pt x="269" y="55"/>
                    <a:pt x="242" y="81"/>
                  </a:cubicBezTo>
                  <a:lnTo>
                    <a:pt x="54" y="13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45" name="Freeform 46">
              <a:extLst>
                <a:ext uri="{FF2B5EF4-FFF2-40B4-BE49-F238E27FC236}">
                  <a16:creationId xmlns:a16="http://schemas.microsoft.com/office/drawing/2014/main" id="{41F30A7E-F27F-43D9-A801-C57C65A06F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9092577" y="2161805"/>
              <a:ext cx="124614" cy="205445"/>
            </a:xfrm>
            <a:custGeom>
              <a:avLst/>
              <a:gdLst>
                <a:gd name="T0" fmla="*/ 107 w 162"/>
                <a:gd name="T1" fmla="*/ 242 h 270"/>
                <a:gd name="T2" fmla="*/ 107 w 162"/>
                <a:gd name="T3" fmla="*/ 242 h 270"/>
                <a:gd name="T4" fmla="*/ 134 w 162"/>
                <a:gd name="T5" fmla="*/ 269 h 270"/>
                <a:gd name="T6" fmla="*/ 134 w 162"/>
                <a:gd name="T7" fmla="*/ 269 h 270"/>
                <a:gd name="T8" fmla="*/ 161 w 162"/>
                <a:gd name="T9" fmla="*/ 215 h 270"/>
                <a:gd name="T10" fmla="*/ 81 w 162"/>
                <a:gd name="T11" fmla="*/ 27 h 270"/>
                <a:gd name="T12" fmla="*/ 27 w 162"/>
                <a:gd name="T13" fmla="*/ 0 h 270"/>
                <a:gd name="T14" fmla="*/ 27 w 162"/>
                <a:gd name="T15" fmla="*/ 0 h 270"/>
                <a:gd name="T16" fmla="*/ 0 w 162"/>
                <a:gd name="T17" fmla="*/ 54 h 270"/>
                <a:gd name="T18" fmla="*/ 107 w 162"/>
                <a:gd name="T19" fmla="*/ 242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2" h="270">
                  <a:moveTo>
                    <a:pt x="107" y="242"/>
                  </a:moveTo>
                  <a:lnTo>
                    <a:pt x="107" y="242"/>
                  </a:lnTo>
                  <a:cubicBezTo>
                    <a:pt x="107" y="269"/>
                    <a:pt x="134" y="269"/>
                    <a:pt x="134" y="269"/>
                  </a:cubicBezTo>
                  <a:lnTo>
                    <a:pt x="134" y="269"/>
                  </a:lnTo>
                  <a:cubicBezTo>
                    <a:pt x="161" y="242"/>
                    <a:pt x="161" y="242"/>
                    <a:pt x="161" y="215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1" y="0"/>
                    <a:pt x="53" y="0"/>
                    <a:pt x="27" y="0"/>
                  </a:cubicBezTo>
                  <a:lnTo>
                    <a:pt x="27" y="0"/>
                  </a:lnTo>
                  <a:cubicBezTo>
                    <a:pt x="27" y="0"/>
                    <a:pt x="0" y="27"/>
                    <a:pt x="0" y="54"/>
                  </a:cubicBezTo>
                  <a:lnTo>
                    <a:pt x="107" y="24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46" name="Freeform 47">
              <a:extLst>
                <a:ext uri="{FF2B5EF4-FFF2-40B4-BE49-F238E27FC236}">
                  <a16:creationId xmlns:a16="http://schemas.microsoft.com/office/drawing/2014/main" id="{50A164E7-256F-494F-B2C6-AF1EBB4960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8948880" y="2324310"/>
              <a:ext cx="185237" cy="185239"/>
            </a:xfrm>
            <a:custGeom>
              <a:avLst/>
              <a:gdLst>
                <a:gd name="T0" fmla="*/ 161 w 243"/>
                <a:gd name="T1" fmla="*/ 215 h 243"/>
                <a:gd name="T2" fmla="*/ 161 w 243"/>
                <a:gd name="T3" fmla="*/ 215 h 243"/>
                <a:gd name="T4" fmla="*/ 215 w 243"/>
                <a:gd name="T5" fmla="*/ 215 h 243"/>
                <a:gd name="T6" fmla="*/ 215 w 243"/>
                <a:gd name="T7" fmla="*/ 215 h 243"/>
                <a:gd name="T8" fmla="*/ 215 w 243"/>
                <a:gd name="T9" fmla="*/ 161 h 243"/>
                <a:gd name="T10" fmla="*/ 80 w 243"/>
                <a:gd name="T11" fmla="*/ 27 h 243"/>
                <a:gd name="T12" fmla="*/ 27 w 243"/>
                <a:gd name="T13" fmla="*/ 27 h 243"/>
                <a:gd name="T14" fmla="*/ 27 w 243"/>
                <a:gd name="T15" fmla="*/ 27 h 243"/>
                <a:gd name="T16" fmla="*/ 27 w 243"/>
                <a:gd name="T17" fmla="*/ 81 h 243"/>
                <a:gd name="T18" fmla="*/ 161 w 243"/>
                <a:gd name="T19" fmla="*/ 215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243">
                  <a:moveTo>
                    <a:pt x="161" y="215"/>
                  </a:moveTo>
                  <a:lnTo>
                    <a:pt x="161" y="215"/>
                  </a:lnTo>
                  <a:cubicBezTo>
                    <a:pt x="188" y="242"/>
                    <a:pt x="215" y="242"/>
                    <a:pt x="215" y="215"/>
                  </a:cubicBezTo>
                  <a:lnTo>
                    <a:pt x="215" y="215"/>
                  </a:lnTo>
                  <a:cubicBezTo>
                    <a:pt x="242" y="188"/>
                    <a:pt x="242" y="188"/>
                    <a:pt x="215" y="161"/>
                  </a:cubicBezTo>
                  <a:cubicBezTo>
                    <a:pt x="80" y="27"/>
                    <a:pt x="80" y="27"/>
                    <a:pt x="80" y="27"/>
                  </a:cubicBezTo>
                  <a:cubicBezTo>
                    <a:pt x="54" y="0"/>
                    <a:pt x="27" y="0"/>
                    <a:pt x="27" y="27"/>
                  </a:cubicBezTo>
                  <a:lnTo>
                    <a:pt x="27" y="27"/>
                  </a:lnTo>
                  <a:cubicBezTo>
                    <a:pt x="0" y="27"/>
                    <a:pt x="0" y="54"/>
                    <a:pt x="27" y="81"/>
                  </a:cubicBezTo>
                  <a:lnTo>
                    <a:pt x="161" y="21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47" name="Freeform 48">
              <a:extLst>
                <a:ext uri="{FF2B5EF4-FFF2-40B4-BE49-F238E27FC236}">
                  <a16:creationId xmlns:a16="http://schemas.microsoft.com/office/drawing/2014/main" id="{348F0AA8-92AD-4DFC-B872-CE3BEE18EF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23318">
              <a:off x="18870931" y="2529370"/>
              <a:ext cx="225655" cy="124616"/>
            </a:xfrm>
            <a:custGeom>
              <a:avLst/>
              <a:gdLst>
                <a:gd name="T0" fmla="*/ 241 w 296"/>
                <a:gd name="T1" fmla="*/ 161 h 162"/>
                <a:gd name="T2" fmla="*/ 241 w 296"/>
                <a:gd name="T3" fmla="*/ 161 h 162"/>
                <a:gd name="T4" fmla="*/ 295 w 296"/>
                <a:gd name="T5" fmla="*/ 134 h 162"/>
                <a:gd name="T6" fmla="*/ 295 w 296"/>
                <a:gd name="T7" fmla="*/ 134 h 162"/>
                <a:gd name="T8" fmla="*/ 269 w 296"/>
                <a:gd name="T9" fmla="*/ 81 h 162"/>
                <a:gd name="T10" fmla="*/ 54 w 296"/>
                <a:gd name="T11" fmla="*/ 26 h 162"/>
                <a:gd name="T12" fmla="*/ 26 w 296"/>
                <a:gd name="T13" fmla="*/ 54 h 162"/>
                <a:gd name="T14" fmla="*/ 26 w 296"/>
                <a:gd name="T15" fmla="*/ 54 h 162"/>
                <a:gd name="T16" fmla="*/ 26 w 296"/>
                <a:gd name="T17" fmla="*/ 81 h 162"/>
                <a:gd name="T18" fmla="*/ 241 w 296"/>
                <a:gd name="T19" fmla="*/ 16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6" h="162">
                  <a:moveTo>
                    <a:pt x="241" y="161"/>
                  </a:moveTo>
                  <a:lnTo>
                    <a:pt x="241" y="161"/>
                  </a:lnTo>
                  <a:cubicBezTo>
                    <a:pt x="241" y="161"/>
                    <a:pt x="269" y="161"/>
                    <a:pt x="295" y="134"/>
                  </a:cubicBezTo>
                  <a:lnTo>
                    <a:pt x="295" y="134"/>
                  </a:lnTo>
                  <a:cubicBezTo>
                    <a:pt x="295" y="134"/>
                    <a:pt x="269" y="107"/>
                    <a:pt x="269" y="81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4" y="0"/>
                    <a:pt x="26" y="26"/>
                    <a:pt x="26" y="54"/>
                  </a:cubicBezTo>
                  <a:lnTo>
                    <a:pt x="26" y="54"/>
                  </a:lnTo>
                  <a:cubicBezTo>
                    <a:pt x="0" y="54"/>
                    <a:pt x="26" y="81"/>
                    <a:pt x="26" y="81"/>
                  </a:cubicBezTo>
                  <a:lnTo>
                    <a:pt x="241" y="16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599" kern="0">
                <a:solidFill>
                  <a:srgbClr val="212121"/>
                </a:solidFill>
                <a:ea typeface="微軟正黑體" panose="020B0604030504040204" pitchFamily="34" charset="-120"/>
              </a:endParaRPr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9178BEC6-57DB-4E02-8812-6FF6DE63940D}"/>
              </a:ext>
            </a:extLst>
          </p:cNvPr>
          <p:cNvSpPr/>
          <p:nvPr/>
        </p:nvSpPr>
        <p:spPr>
          <a:xfrm>
            <a:off x="297217" y="1085101"/>
            <a:ext cx="5321034" cy="1476943"/>
          </a:xfrm>
          <a:prstGeom prst="rect">
            <a:avLst/>
          </a:prstGeom>
          <a:solidFill>
            <a:srgbClr val="FFFFCC">
              <a:alpha val="39000"/>
            </a:srgbClr>
          </a:solidFill>
        </p:spPr>
        <p:txBody>
          <a:bodyPr wrap="square">
            <a:spAutoFit/>
          </a:bodyPr>
          <a:lstStyle/>
          <a:p>
            <a:r>
              <a:rPr lang="en-US" altLang="zh-TW" sz="1799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MODEL</a:t>
            </a:r>
          </a:p>
          <a:p>
            <a:pPr marL="285664" indent="-285664">
              <a:buFont typeface="Wingdings" panose="05000000000000000000" pitchFamily="2" charset="2"/>
              <a:buChar char="n"/>
            </a:pPr>
            <a:r>
              <a:rPr lang="en-US" altLang="zh-TW" sz="1799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Leverage mentor’s network to promote startup value by tripartite contract.</a:t>
            </a:r>
          </a:p>
          <a:p>
            <a:pPr marL="285664" indent="-285664">
              <a:buFont typeface="Wingdings" panose="05000000000000000000" pitchFamily="2" charset="2"/>
              <a:buChar char="n"/>
            </a:pPr>
            <a:r>
              <a:rPr lang="en-US" altLang="zh-TW" sz="1799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Discover the potential value of startups, increase investment profit.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476400A-D1A2-407A-A536-D1A8CD51F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en-US" altLang="zh-TW" smtClean="0"/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9191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1" y="1238413"/>
            <a:ext cx="1058666" cy="105866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871D031-7B4A-426D-BAFE-622D71874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450" y="1265573"/>
            <a:ext cx="1031506" cy="1031506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B63E96C6-7B86-4019-99D3-87C33E54E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998" y="1606013"/>
            <a:ext cx="1253616" cy="125361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9871" y="2623851"/>
            <a:ext cx="1805207" cy="35042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2098" y="1468729"/>
            <a:ext cx="1042523" cy="1042523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2836739" y="2543134"/>
            <a:ext cx="2345299" cy="1283150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TW" altLang="en-US" sz="31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2261" y="3764803"/>
            <a:ext cx="1401623" cy="87354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041" y="4618541"/>
            <a:ext cx="1815579" cy="477784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862" y="3715306"/>
            <a:ext cx="495178" cy="1541947"/>
          </a:xfrm>
          <a:prstGeom prst="rect">
            <a:avLst/>
          </a:prstGeom>
        </p:spPr>
      </p:pic>
      <p:sp>
        <p:nvSpPr>
          <p:cNvPr id="10" name="甜甜圈 9"/>
          <p:cNvSpPr/>
          <p:nvPr/>
        </p:nvSpPr>
        <p:spPr>
          <a:xfrm>
            <a:off x="2201620" y="1604931"/>
            <a:ext cx="3493762" cy="3370577"/>
          </a:xfrm>
          <a:prstGeom prst="donu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TW" altLang="en-US" sz="160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F5E97531-BC34-4BBC-BF48-43D1658DED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3117" y="1886676"/>
            <a:ext cx="1900123" cy="833463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CB73ED5-09CD-4DB4-ACC8-8EC1856819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2258" y="2645249"/>
            <a:ext cx="1044238" cy="1410319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6B84792B-5573-48E4-B0FC-4B77A05A44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67872" y="2303483"/>
            <a:ext cx="1042524" cy="309451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AA9BABF9-DCDC-4742-9380-7026BC68F9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16887" y="3040325"/>
            <a:ext cx="1744830" cy="5756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1750"/>
          </a:effec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473F6A95-02E3-48CD-855B-E65ECA45A5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91452" y="2723531"/>
            <a:ext cx="1718239" cy="1143409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29440" y="3958255"/>
            <a:ext cx="875475" cy="1583194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BEE2C0F4-516A-41FE-8FCA-4BBF4E62C48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4862" y="3610343"/>
            <a:ext cx="1379589" cy="40360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24489" y="1264774"/>
            <a:ext cx="1512227" cy="47131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A99BAE93-6FA3-4DA5-B19D-D466F7E4881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16886" y="4223226"/>
            <a:ext cx="1252870" cy="108651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50467" y="2971070"/>
            <a:ext cx="1464015" cy="974235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B5E4FBB4-F3B8-472E-9635-F374605560B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71527" y="5099799"/>
            <a:ext cx="612678" cy="612678"/>
          </a:xfrm>
          <a:prstGeom prst="rect">
            <a:avLst/>
          </a:prstGeom>
        </p:spPr>
      </p:pic>
      <p:sp>
        <p:nvSpPr>
          <p:cNvPr id="17" name="標題 16">
            <a:extLst>
              <a:ext uri="{FF2B5EF4-FFF2-40B4-BE49-F238E27FC236}">
                <a16:creationId xmlns:a16="http://schemas.microsoft.com/office/drawing/2014/main" id="{E23C7CAB-B145-4377-BD02-FB3D0967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56" y="260648"/>
            <a:ext cx="9577064" cy="591344"/>
          </a:xfrm>
        </p:spPr>
        <p:txBody>
          <a:bodyPr>
            <a:noAutofit/>
          </a:bodyPr>
          <a:lstStyle/>
          <a:p>
            <a:r>
              <a:rPr lang="en-US" altLang="zh-TW" dirty="0"/>
              <a:t>ASIA-PACIFIC ACCELERATOR NETWORK</a:t>
            </a:r>
            <a:endParaRPr lang="zh-TW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ABFCAA9-29E4-4888-92B2-83688D4D13DD}"/>
              </a:ext>
            </a:extLst>
          </p:cNvPr>
          <p:cNvSpPr/>
          <p:nvPr/>
        </p:nvSpPr>
        <p:spPr>
          <a:xfrm>
            <a:off x="7422270" y="3386612"/>
            <a:ext cx="4400353" cy="1476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664" indent="-285664" algn="just">
              <a:buFont typeface="Arial" panose="020B0604020202020204" pitchFamily="34" charset="0"/>
              <a:buChar char="•"/>
            </a:pPr>
            <a:r>
              <a:rPr lang="en-US" altLang="zh-TW" sz="1799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Regional Business Development with potential joined investment </a:t>
            </a:r>
          </a:p>
          <a:p>
            <a:pPr marL="285664" indent="-285664" algn="just">
              <a:buFont typeface="Arial" panose="020B0604020202020204" pitchFamily="34" charset="0"/>
              <a:buChar char="•"/>
            </a:pPr>
            <a:r>
              <a:rPr lang="en-US" altLang="zh-TW" sz="1799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Co-sponsored Innovation programs </a:t>
            </a:r>
          </a:p>
          <a:p>
            <a:pPr marL="285664" indent="-285664" algn="just">
              <a:buFont typeface="Arial" panose="020B0604020202020204" pitchFamily="34" charset="0"/>
              <a:buChar char="•"/>
            </a:pPr>
            <a:r>
              <a:rPr lang="en-US" altLang="zh-TW" sz="1799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Think Tanks for regional innovation and business studies 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3022D603-20FF-4877-83F3-4370BFCF587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20102" y="1324766"/>
            <a:ext cx="4205356" cy="1950118"/>
          </a:xfrm>
          <a:prstGeom prst="rect">
            <a:avLst/>
          </a:prstGeom>
        </p:spPr>
      </p:pic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C42BED41-B167-4D69-9AA2-342A4ACC3615}"/>
              </a:ext>
            </a:extLst>
          </p:cNvPr>
          <p:cNvSpPr/>
          <p:nvPr/>
        </p:nvSpPr>
        <p:spPr>
          <a:xfrm rot="10800000" flipH="1" flipV="1">
            <a:off x="5436479" y="5093123"/>
            <a:ext cx="6274557" cy="1648244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9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9827C6BA-870F-4E51-BB2E-49153B7562E0}"/>
              </a:ext>
            </a:extLst>
          </p:cNvPr>
          <p:cNvSpPr txBox="1"/>
          <p:nvPr/>
        </p:nvSpPr>
        <p:spPr>
          <a:xfrm>
            <a:off x="5554138" y="5264681"/>
            <a:ext cx="5726088" cy="147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664" indent="-285664">
              <a:buFont typeface="Wingdings" panose="05000000000000000000" pitchFamily="2" charset="2"/>
              <a:buChar char="u"/>
            </a:pPr>
            <a:r>
              <a:rPr lang="en-US" altLang="zh-TW" sz="1799" dirty="0"/>
              <a:t>Initiated by investors and accelerators.</a:t>
            </a:r>
          </a:p>
          <a:p>
            <a:pPr marL="285664" indent="-285664">
              <a:buFont typeface="Wingdings" panose="05000000000000000000" pitchFamily="2" charset="2"/>
              <a:buChar char="u"/>
            </a:pPr>
            <a:r>
              <a:rPr lang="en-US" altLang="zh-TW" sz="1799" dirty="0"/>
              <a:t>Good connection with startups in Digital-health, Med-tech, Bio-ICT fields. </a:t>
            </a:r>
          </a:p>
          <a:p>
            <a:pPr marL="285664" indent="-285664">
              <a:buFont typeface="Wingdings" panose="05000000000000000000" pitchFamily="2" charset="2"/>
              <a:buChar char="u"/>
            </a:pPr>
            <a:r>
              <a:rPr lang="en-US" altLang="zh-TW" sz="1799" dirty="0"/>
              <a:t>The night of AAN SPOTLIGHT promotes startup regularly.   </a:t>
            </a:r>
            <a:endParaRPr lang="zh-TW" altLang="en-US" sz="1799" dirty="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1611525B-9657-4755-9C13-B2D0D04D442D}"/>
              </a:ext>
            </a:extLst>
          </p:cNvPr>
          <p:cNvSpPr txBox="1"/>
          <p:nvPr/>
        </p:nvSpPr>
        <p:spPr>
          <a:xfrm>
            <a:off x="5436480" y="4832321"/>
            <a:ext cx="231318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</a:rPr>
              <a:t>AAN Association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11" name="投影片編號版面配置區 10">
            <a:extLst>
              <a:ext uri="{FF2B5EF4-FFF2-40B4-BE49-F238E27FC236}">
                <a16:creationId xmlns:a16="http://schemas.microsoft.com/office/drawing/2014/main" id="{E3A69AD8-0A70-4BDE-A2EA-B368376FE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en-US" altLang="zh-TW" smtClean="0"/>
              <a:t>24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9482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APS 交大產業加速器· Tech Startup Accelerator">
            <a:extLst>
              <a:ext uri="{FF2B5EF4-FFF2-40B4-BE49-F238E27FC236}">
                <a16:creationId xmlns:a16="http://schemas.microsoft.com/office/drawing/2014/main" id="{68D0D6BE-DCD5-4CE8-944A-FEA7DEBC2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9750">
            <a:off x="2372753" y="2566535"/>
            <a:ext cx="7199669" cy="225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1C0EDDA-0124-496E-915D-BB7A8BDA2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ea typeface="微軟正黑體" panose="020B0604030504040204" pitchFamily="34" charset="-120"/>
              </a:rPr>
              <a:t>IAPS ACTIVITY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4" name="等腰三角形 3">
            <a:extLst>
              <a:ext uri="{FF2B5EF4-FFF2-40B4-BE49-F238E27FC236}">
                <a16:creationId xmlns:a16="http://schemas.microsoft.com/office/drawing/2014/main" id="{C904ACAC-73F4-4674-B22C-01477234FA5A}"/>
              </a:ext>
            </a:extLst>
          </p:cNvPr>
          <p:cNvSpPr/>
          <p:nvPr/>
        </p:nvSpPr>
        <p:spPr>
          <a:xfrm rot="5400000">
            <a:off x="5769497" y="1756442"/>
            <a:ext cx="360000" cy="216000"/>
          </a:xfrm>
          <a:prstGeom prst="triangle">
            <a:avLst/>
          </a:prstGeom>
          <a:solidFill>
            <a:srgbClr val="A5A5A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/>
            <a:endParaRPr lang="zh-TW" altLang="en-US" sz="1500" b="1" kern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5" name="菱形 4">
            <a:extLst>
              <a:ext uri="{FF2B5EF4-FFF2-40B4-BE49-F238E27FC236}">
                <a16:creationId xmlns:a16="http://schemas.microsoft.com/office/drawing/2014/main" id="{272C22AD-E972-49BB-AB45-03EFBDF8A27C}"/>
              </a:ext>
            </a:extLst>
          </p:cNvPr>
          <p:cNvSpPr/>
          <p:nvPr/>
        </p:nvSpPr>
        <p:spPr>
          <a:xfrm>
            <a:off x="5412943" y="2283196"/>
            <a:ext cx="872680" cy="226703"/>
          </a:xfrm>
          <a:prstGeom prst="diamond">
            <a:avLst/>
          </a:prstGeom>
          <a:solidFill>
            <a:srgbClr val="23635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sp>
        <p:nvSpPr>
          <p:cNvPr id="6" name="菱形 5">
            <a:extLst>
              <a:ext uri="{FF2B5EF4-FFF2-40B4-BE49-F238E27FC236}">
                <a16:creationId xmlns:a16="http://schemas.microsoft.com/office/drawing/2014/main" id="{066257D7-632D-48F2-93F7-651D4AE63CDC}"/>
              </a:ext>
            </a:extLst>
          </p:cNvPr>
          <p:cNvSpPr/>
          <p:nvPr/>
        </p:nvSpPr>
        <p:spPr>
          <a:xfrm>
            <a:off x="5412943" y="3781416"/>
            <a:ext cx="872680" cy="226703"/>
          </a:xfrm>
          <a:prstGeom prst="diamond">
            <a:avLst/>
          </a:prstGeom>
          <a:solidFill>
            <a:srgbClr val="B015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sp>
        <p:nvSpPr>
          <p:cNvPr id="7" name="菱形 6">
            <a:extLst>
              <a:ext uri="{FF2B5EF4-FFF2-40B4-BE49-F238E27FC236}">
                <a16:creationId xmlns:a16="http://schemas.microsoft.com/office/drawing/2014/main" id="{46E43A94-1EB7-4B88-8D78-1D0687A61BBE}"/>
              </a:ext>
            </a:extLst>
          </p:cNvPr>
          <p:cNvSpPr/>
          <p:nvPr/>
        </p:nvSpPr>
        <p:spPr>
          <a:xfrm>
            <a:off x="5437397" y="3018616"/>
            <a:ext cx="872680" cy="226703"/>
          </a:xfrm>
          <a:prstGeom prst="diamond">
            <a:avLst/>
          </a:prstGeom>
          <a:solidFill>
            <a:srgbClr val="88690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sp>
        <p:nvSpPr>
          <p:cNvPr id="8" name="菱形 7">
            <a:extLst>
              <a:ext uri="{FF2B5EF4-FFF2-40B4-BE49-F238E27FC236}">
                <a16:creationId xmlns:a16="http://schemas.microsoft.com/office/drawing/2014/main" id="{F62C3076-7252-4E1B-B270-5729931EAE5F}"/>
              </a:ext>
            </a:extLst>
          </p:cNvPr>
          <p:cNvSpPr/>
          <p:nvPr/>
        </p:nvSpPr>
        <p:spPr>
          <a:xfrm>
            <a:off x="5412943" y="4501496"/>
            <a:ext cx="872680" cy="226703"/>
          </a:xfrm>
          <a:prstGeom prst="diamond">
            <a:avLst/>
          </a:prstGeom>
          <a:solidFill>
            <a:srgbClr val="48884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9AA99C53-A167-4F8B-88F2-D2151362380D}"/>
              </a:ext>
            </a:extLst>
          </p:cNvPr>
          <p:cNvGrpSpPr/>
          <p:nvPr/>
        </p:nvGrpSpPr>
        <p:grpSpPr>
          <a:xfrm>
            <a:off x="5583762" y="2197240"/>
            <a:ext cx="533897" cy="3168352"/>
            <a:chOff x="1332001" y="360000"/>
            <a:chExt cx="713014" cy="6138000"/>
          </a:xfrm>
        </p:grpSpPr>
        <p:sp>
          <p:nvSpPr>
            <p:cNvPr id="10" name="梯形 9">
              <a:extLst>
                <a:ext uri="{FF2B5EF4-FFF2-40B4-BE49-F238E27FC236}">
                  <a16:creationId xmlns:a16="http://schemas.microsoft.com/office/drawing/2014/main" id="{CF61AA87-4B2A-410D-8CB3-565495B27028}"/>
                </a:ext>
              </a:extLst>
            </p:cNvPr>
            <p:cNvSpPr/>
            <p:nvPr/>
          </p:nvSpPr>
          <p:spPr>
            <a:xfrm rot="5400000">
              <a:off x="-1203985" y="3249000"/>
              <a:ext cx="6138000" cy="360000"/>
            </a:xfrm>
            <a:prstGeom prst="trapezoid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endParaRPr>
            </a:p>
          </p:txBody>
        </p:sp>
        <p:sp>
          <p:nvSpPr>
            <p:cNvPr id="11" name="梯形 10">
              <a:extLst>
                <a:ext uri="{FF2B5EF4-FFF2-40B4-BE49-F238E27FC236}">
                  <a16:creationId xmlns:a16="http://schemas.microsoft.com/office/drawing/2014/main" id="{64B62695-6A2C-4654-93E3-79375DD7B4EA}"/>
                </a:ext>
              </a:extLst>
            </p:cNvPr>
            <p:cNvSpPr/>
            <p:nvPr/>
          </p:nvSpPr>
          <p:spPr>
            <a:xfrm rot="16200000" flipH="1">
              <a:off x="-1556999" y="3249000"/>
              <a:ext cx="6138000" cy="360000"/>
            </a:xfrm>
            <a:prstGeom prst="trapezoid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endParaRPr>
            </a:p>
          </p:txBody>
        </p:sp>
      </p:grpSp>
      <p:sp>
        <p:nvSpPr>
          <p:cNvPr id="12" name="平行四邊形 11">
            <a:extLst>
              <a:ext uri="{FF2B5EF4-FFF2-40B4-BE49-F238E27FC236}">
                <a16:creationId xmlns:a16="http://schemas.microsoft.com/office/drawing/2014/main" id="{2D13A4F8-45AB-4702-84DE-0CA6061D04A8}"/>
              </a:ext>
            </a:extLst>
          </p:cNvPr>
          <p:cNvSpPr/>
          <p:nvPr/>
        </p:nvSpPr>
        <p:spPr>
          <a:xfrm rot="5400000">
            <a:off x="5339007" y="2463712"/>
            <a:ext cx="579203" cy="441349"/>
          </a:xfrm>
          <a:prstGeom prst="parallelogram">
            <a:avLst>
              <a:gd name="adj" fmla="val 31388"/>
            </a:avLst>
          </a:prstGeom>
          <a:solidFill>
            <a:srgbClr val="6BCBC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sp>
        <p:nvSpPr>
          <p:cNvPr id="13" name="平行四邊形 12">
            <a:extLst>
              <a:ext uri="{FF2B5EF4-FFF2-40B4-BE49-F238E27FC236}">
                <a16:creationId xmlns:a16="http://schemas.microsoft.com/office/drawing/2014/main" id="{4695A5B4-1660-4FF0-960C-5835D432D3A4}"/>
              </a:ext>
            </a:extLst>
          </p:cNvPr>
          <p:cNvSpPr/>
          <p:nvPr/>
        </p:nvSpPr>
        <p:spPr>
          <a:xfrm rot="16200000" flipH="1">
            <a:off x="5780357" y="2463712"/>
            <a:ext cx="579203" cy="441349"/>
          </a:xfrm>
          <a:prstGeom prst="parallelogram">
            <a:avLst>
              <a:gd name="adj" fmla="val 31388"/>
            </a:avLst>
          </a:prstGeom>
          <a:solidFill>
            <a:srgbClr val="39A19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sp>
        <p:nvSpPr>
          <p:cNvPr id="14" name="平行四邊形 13">
            <a:extLst>
              <a:ext uri="{FF2B5EF4-FFF2-40B4-BE49-F238E27FC236}">
                <a16:creationId xmlns:a16="http://schemas.microsoft.com/office/drawing/2014/main" id="{ABDD8179-F14E-4E03-BBCD-6634EDBD216B}"/>
              </a:ext>
            </a:extLst>
          </p:cNvPr>
          <p:cNvSpPr/>
          <p:nvPr/>
        </p:nvSpPr>
        <p:spPr>
          <a:xfrm rot="5400000">
            <a:off x="5339007" y="3961932"/>
            <a:ext cx="579203" cy="441349"/>
          </a:xfrm>
          <a:prstGeom prst="parallelogram">
            <a:avLst>
              <a:gd name="adj" fmla="val 31388"/>
            </a:avLst>
          </a:prstGeom>
          <a:solidFill>
            <a:srgbClr val="FF614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sp>
        <p:nvSpPr>
          <p:cNvPr id="15" name="平行四邊形 14">
            <a:extLst>
              <a:ext uri="{FF2B5EF4-FFF2-40B4-BE49-F238E27FC236}">
                <a16:creationId xmlns:a16="http://schemas.microsoft.com/office/drawing/2014/main" id="{46605433-2029-437F-A005-410ADF92A4DE}"/>
              </a:ext>
            </a:extLst>
          </p:cNvPr>
          <p:cNvSpPr/>
          <p:nvPr/>
        </p:nvSpPr>
        <p:spPr>
          <a:xfrm rot="16200000" flipH="1">
            <a:off x="5780357" y="3961932"/>
            <a:ext cx="579203" cy="441349"/>
          </a:xfrm>
          <a:prstGeom prst="parallelogram">
            <a:avLst>
              <a:gd name="adj" fmla="val 31388"/>
            </a:avLst>
          </a:prstGeom>
          <a:solidFill>
            <a:srgbClr val="F21D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sp>
        <p:nvSpPr>
          <p:cNvPr id="16" name="平行四邊形 15">
            <a:extLst>
              <a:ext uri="{FF2B5EF4-FFF2-40B4-BE49-F238E27FC236}">
                <a16:creationId xmlns:a16="http://schemas.microsoft.com/office/drawing/2014/main" id="{C7F22FA6-1658-4082-9AB3-0A84E5561D69}"/>
              </a:ext>
            </a:extLst>
          </p:cNvPr>
          <p:cNvSpPr/>
          <p:nvPr/>
        </p:nvSpPr>
        <p:spPr>
          <a:xfrm rot="5400000">
            <a:off x="5363461" y="3199132"/>
            <a:ext cx="579203" cy="441349"/>
          </a:xfrm>
          <a:prstGeom prst="parallelogram">
            <a:avLst>
              <a:gd name="adj" fmla="val 31388"/>
            </a:avLst>
          </a:prstGeom>
          <a:solidFill>
            <a:srgbClr val="F5C63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sp>
        <p:nvSpPr>
          <p:cNvPr id="17" name="平行四邊形 16">
            <a:extLst>
              <a:ext uri="{FF2B5EF4-FFF2-40B4-BE49-F238E27FC236}">
                <a16:creationId xmlns:a16="http://schemas.microsoft.com/office/drawing/2014/main" id="{AF4ECC60-F593-4DC9-AE75-8196A8256320}"/>
              </a:ext>
            </a:extLst>
          </p:cNvPr>
          <p:cNvSpPr/>
          <p:nvPr/>
        </p:nvSpPr>
        <p:spPr>
          <a:xfrm rot="16200000" flipH="1">
            <a:off x="5804810" y="3199132"/>
            <a:ext cx="579203" cy="441349"/>
          </a:xfrm>
          <a:prstGeom prst="parallelogram">
            <a:avLst>
              <a:gd name="adj" fmla="val 31388"/>
            </a:avLst>
          </a:prstGeom>
          <a:solidFill>
            <a:srgbClr val="D0A10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sp>
        <p:nvSpPr>
          <p:cNvPr id="18" name="平行四邊形 17">
            <a:extLst>
              <a:ext uri="{FF2B5EF4-FFF2-40B4-BE49-F238E27FC236}">
                <a16:creationId xmlns:a16="http://schemas.microsoft.com/office/drawing/2014/main" id="{96DC3729-8054-44F8-86C0-E210BCFEBFA6}"/>
              </a:ext>
            </a:extLst>
          </p:cNvPr>
          <p:cNvSpPr/>
          <p:nvPr/>
        </p:nvSpPr>
        <p:spPr>
          <a:xfrm rot="5400000">
            <a:off x="5339007" y="4682012"/>
            <a:ext cx="579203" cy="441349"/>
          </a:xfrm>
          <a:prstGeom prst="parallelogram">
            <a:avLst>
              <a:gd name="adj" fmla="val 31388"/>
            </a:avLst>
          </a:prstGeom>
          <a:solidFill>
            <a:srgbClr val="9ACA9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sp>
        <p:nvSpPr>
          <p:cNvPr id="19" name="平行四邊形 18">
            <a:extLst>
              <a:ext uri="{FF2B5EF4-FFF2-40B4-BE49-F238E27FC236}">
                <a16:creationId xmlns:a16="http://schemas.microsoft.com/office/drawing/2014/main" id="{F2A9B95F-C8CF-4465-A68F-85FFCD020AF8}"/>
              </a:ext>
            </a:extLst>
          </p:cNvPr>
          <p:cNvSpPr/>
          <p:nvPr/>
        </p:nvSpPr>
        <p:spPr>
          <a:xfrm rot="16200000" flipH="1">
            <a:off x="5780357" y="4682012"/>
            <a:ext cx="579203" cy="441349"/>
          </a:xfrm>
          <a:prstGeom prst="parallelogram">
            <a:avLst>
              <a:gd name="adj" fmla="val 31388"/>
            </a:avLst>
          </a:prstGeom>
          <a:solidFill>
            <a:srgbClr val="6BB17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AA1F6C1B-14BA-4F00-B26F-3684B3D2AAFE}"/>
              </a:ext>
            </a:extLst>
          </p:cNvPr>
          <p:cNvSpPr txBox="1"/>
          <p:nvPr/>
        </p:nvSpPr>
        <p:spPr>
          <a:xfrm>
            <a:off x="6229193" y="4661017"/>
            <a:ext cx="2441694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IAPS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Mentor Session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EADE5B7-5EBA-465C-92DB-52E073D29097}"/>
              </a:ext>
            </a:extLst>
          </p:cNvPr>
          <p:cNvSpPr txBox="1"/>
          <p:nvPr/>
        </p:nvSpPr>
        <p:spPr>
          <a:xfrm>
            <a:off x="6381992" y="2412538"/>
            <a:ext cx="2337563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Startup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DEMO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DAY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95663F5-7660-4A36-A378-C84DD4BB1D44}"/>
              </a:ext>
            </a:extLst>
          </p:cNvPr>
          <p:cNvSpPr txBox="1"/>
          <p:nvPr/>
        </p:nvSpPr>
        <p:spPr>
          <a:xfrm>
            <a:off x="3080773" y="4613084"/>
            <a:ext cx="1970861" cy="58477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en-US" altLang="zh-TW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Various Workshop </a:t>
            </a:r>
          </a:p>
          <a:p>
            <a:pPr algn="ctr"/>
            <a:r>
              <a:rPr lang="en-US" altLang="zh-TW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and Courses</a:t>
            </a:r>
            <a:endParaRPr lang="zh-TW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A0EA16C7-ED8D-4116-9BB3-4F6B6F4D8495}"/>
              </a:ext>
            </a:extLst>
          </p:cNvPr>
          <p:cNvSpPr txBox="1"/>
          <p:nvPr/>
        </p:nvSpPr>
        <p:spPr>
          <a:xfrm>
            <a:off x="3300331" y="2427444"/>
            <a:ext cx="17833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IAB Workshop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B7EBA109-66CA-48DB-AA73-3728D4752E7A}"/>
              </a:ext>
            </a:extLst>
          </p:cNvPr>
          <p:cNvSpPr txBox="1"/>
          <p:nvPr/>
        </p:nvSpPr>
        <p:spPr>
          <a:xfrm>
            <a:off x="6671885" y="3083437"/>
            <a:ext cx="1659429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Investment </a:t>
            </a:r>
          </a:p>
          <a:p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Matchmaking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6F371AB-9A3B-4A7C-93FB-3462D0953631}"/>
              </a:ext>
            </a:extLst>
          </p:cNvPr>
          <p:cNvSpPr txBox="1"/>
          <p:nvPr/>
        </p:nvSpPr>
        <p:spPr>
          <a:xfrm>
            <a:off x="3392007" y="3171591"/>
            <a:ext cx="1580882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SPOTLIGHT</a:t>
            </a:r>
            <a:endPara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96E864E9-8CA2-4E3B-854D-80DD81F66111}"/>
              </a:ext>
            </a:extLst>
          </p:cNvPr>
          <p:cNvSpPr txBox="1"/>
          <p:nvPr/>
        </p:nvSpPr>
        <p:spPr>
          <a:xfrm>
            <a:off x="6382444" y="3936613"/>
            <a:ext cx="2307042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Startup Networking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39A1D8C1-DF92-4552-973D-23D0FB9BB112}"/>
              </a:ext>
            </a:extLst>
          </p:cNvPr>
          <p:cNvSpPr txBox="1"/>
          <p:nvPr/>
        </p:nvSpPr>
        <p:spPr>
          <a:xfrm>
            <a:off x="2598101" y="3895420"/>
            <a:ext cx="2728632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Business Matchmaking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5E90BC38-BAFB-4C9B-8BB9-D352C616485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t="18102" r="5953" b="21205"/>
          <a:stretch/>
        </p:blipFill>
        <p:spPr bwMode="auto">
          <a:xfrm>
            <a:off x="8615502" y="4783103"/>
            <a:ext cx="1908152" cy="10668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A6C973D6-3278-4AF4-AA14-8446C8A612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4" t="27806" r="15810" b="11609"/>
          <a:stretch/>
        </p:blipFill>
        <p:spPr>
          <a:xfrm>
            <a:off x="605018" y="4720850"/>
            <a:ext cx="2245463" cy="1112469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E64B0290-2E13-4238-8038-C9033EB8B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4" t="28941" r="12388" b="26588"/>
          <a:stretch/>
        </p:blipFill>
        <p:spPr bwMode="auto">
          <a:xfrm>
            <a:off x="8749922" y="3156276"/>
            <a:ext cx="3078701" cy="135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0725D2C0-6302-4DCF-9920-90CA03D5BB81}"/>
              </a:ext>
            </a:extLst>
          </p:cNvPr>
          <p:cNvSpPr/>
          <p:nvPr/>
        </p:nvSpPr>
        <p:spPr>
          <a:xfrm>
            <a:off x="8893220" y="4493052"/>
            <a:ext cx="29057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>
                <a:ea typeface="微軟正黑體" panose="020B0604030504040204" pitchFamily="34" charset="-120"/>
              </a:rPr>
              <a:t>Foxconn VP Matchmaking Session</a:t>
            </a:r>
            <a:endParaRPr lang="zh-TW" altLang="en-US" sz="1400" dirty="0">
              <a:ea typeface="微軟正黑體" panose="020B0604030504040204" pitchFamily="34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9D1FD37-12B7-421F-AB7C-89AAC6C6CEF7}"/>
              </a:ext>
            </a:extLst>
          </p:cNvPr>
          <p:cNvSpPr/>
          <p:nvPr/>
        </p:nvSpPr>
        <p:spPr>
          <a:xfrm>
            <a:off x="605018" y="5857527"/>
            <a:ext cx="2458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>
                <a:ea typeface="微軟正黑體" panose="020B0604030504040204" pitchFamily="34" charset="-120"/>
              </a:rPr>
              <a:t>Startup Mentality Workshop</a:t>
            </a:r>
            <a:endParaRPr lang="zh-TW" altLang="en-US" sz="1400" dirty="0">
              <a:ea typeface="微軟正黑體" panose="020B0604030504040204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BD27B76-E735-4B8E-AC1D-2FE63E380748}"/>
              </a:ext>
            </a:extLst>
          </p:cNvPr>
          <p:cNvSpPr/>
          <p:nvPr/>
        </p:nvSpPr>
        <p:spPr>
          <a:xfrm>
            <a:off x="8902724" y="5814452"/>
            <a:ext cx="14045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>
                <a:ea typeface="微軟正黑體" panose="020B0604030504040204" pitchFamily="34" charset="-120"/>
              </a:rPr>
              <a:t>Mentor Session</a:t>
            </a:r>
            <a:endParaRPr lang="zh-TW" altLang="en-US" sz="1400" dirty="0">
              <a:ea typeface="微軟正黑體" panose="020B0604030504040204" pitchFamily="34" charset="-120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219FAF5F-A714-4F0D-9B9F-3CC9A99B1C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2210" y="1071582"/>
            <a:ext cx="2904388" cy="1551294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804CE7F7-5C29-4899-9EBB-CACCA427C166}"/>
              </a:ext>
            </a:extLst>
          </p:cNvPr>
          <p:cNvSpPr/>
          <p:nvPr/>
        </p:nvSpPr>
        <p:spPr>
          <a:xfrm>
            <a:off x="8935023" y="2643338"/>
            <a:ext cx="26703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>
                <a:ea typeface="微軟正黑體" panose="020B0604030504040204" pitchFamily="34" charset="-120"/>
              </a:rPr>
              <a:t>Sports Accelerator DEMO DAY</a:t>
            </a:r>
            <a:endParaRPr lang="zh-TW" altLang="en-US" sz="1400" dirty="0">
              <a:ea typeface="微軟正黑體" panose="020B0604030504040204" pitchFamily="34" charset="-120"/>
            </a:endParaRP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E54B2FF2-CFF8-4653-B62B-D995A58348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109" y="3077197"/>
            <a:ext cx="2450517" cy="1229588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E930BC57-1B69-440A-8335-F32295B34E7B}"/>
              </a:ext>
            </a:extLst>
          </p:cNvPr>
          <p:cNvSpPr/>
          <p:nvPr/>
        </p:nvSpPr>
        <p:spPr>
          <a:xfrm>
            <a:off x="138006" y="4277225"/>
            <a:ext cx="27622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>
                <a:ea typeface="微軟正黑體" panose="020B0604030504040204" pitchFamily="34" charset="-120"/>
              </a:rPr>
              <a:t>Japan Open Innovation Program</a:t>
            </a:r>
            <a:endParaRPr lang="zh-TW" altLang="en-US" sz="1400" dirty="0">
              <a:ea typeface="微軟正黑體" panose="020B0604030504040204" pitchFamily="34" charset="-120"/>
            </a:endParaRP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67B72BBF-3356-4714-8984-4F51B2CF15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454" y="1217024"/>
            <a:ext cx="2735610" cy="1479571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0B297B9-C9BC-4329-A9D8-33F4E7138041}"/>
              </a:ext>
            </a:extLst>
          </p:cNvPr>
          <p:cNvSpPr/>
          <p:nvPr/>
        </p:nvSpPr>
        <p:spPr>
          <a:xfrm>
            <a:off x="797565" y="2688887"/>
            <a:ext cx="16706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>
                <a:ea typeface="微軟正黑體" panose="020B0604030504040204" pitchFamily="34" charset="-120"/>
              </a:rPr>
              <a:t>SPOTLIGHT</a:t>
            </a:r>
            <a:r>
              <a:rPr lang="zh-TW" altLang="en-US" sz="1400" dirty="0">
                <a:ea typeface="微軟正黑體" panose="020B0604030504040204" pitchFamily="34" charset="-120"/>
              </a:rPr>
              <a:t> </a:t>
            </a:r>
            <a:r>
              <a:rPr lang="en-US" altLang="zh-TW" sz="1400" dirty="0">
                <a:ea typeface="微軟正黑體" panose="020B0604030504040204" pitchFamily="34" charset="-120"/>
              </a:rPr>
              <a:t>night</a:t>
            </a:r>
            <a:endParaRPr lang="zh-TW" altLang="en-US" sz="1400" dirty="0">
              <a:ea typeface="微軟正黑體" panose="020B0604030504040204" pitchFamily="34" charset="-120"/>
            </a:endParaRPr>
          </a:p>
        </p:txBody>
      </p:sp>
      <p:sp>
        <p:nvSpPr>
          <p:cNvPr id="42" name="投影片編號版面配置區 41">
            <a:extLst>
              <a:ext uri="{FF2B5EF4-FFF2-40B4-BE49-F238E27FC236}">
                <a16:creationId xmlns:a16="http://schemas.microsoft.com/office/drawing/2014/main" id="{017C742D-16DC-43A7-92C0-5F5C339F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2812" y="5571579"/>
            <a:ext cx="1219201" cy="273049"/>
          </a:xfrm>
        </p:spPr>
        <p:txBody>
          <a:bodyPr/>
          <a:lstStyle/>
          <a:p>
            <a:pPr rtl="0"/>
            <a:fld id="{AAEAE4A8-A6E5-453E-B946-FB774B73F48C}" type="slidenum">
              <a:rPr lang="en-US" altLang="zh-TW" smtClean="0"/>
              <a:t>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4620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712FAF-B033-44FD-AF12-8F54FD619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EARLY-STAGE INVESTMENT</a:t>
            </a:r>
            <a:endParaRPr lang="zh-TW" altLang="en-US" dirty="0"/>
          </a:p>
        </p:txBody>
      </p:sp>
      <p:sp>
        <p:nvSpPr>
          <p:cNvPr id="4" name="向下箭號 5">
            <a:extLst>
              <a:ext uri="{FF2B5EF4-FFF2-40B4-BE49-F238E27FC236}">
                <a16:creationId xmlns:a16="http://schemas.microsoft.com/office/drawing/2014/main" id="{15A2BCD1-A006-4319-8C91-5B1B107156F8}"/>
              </a:ext>
            </a:extLst>
          </p:cNvPr>
          <p:cNvSpPr/>
          <p:nvPr/>
        </p:nvSpPr>
        <p:spPr>
          <a:xfrm>
            <a:off x="9023111" y="1196752"/>
            <a:ext cx="2095500" cy="5074564"/>
          </a:xfrm>
          <a:prstGeom prst="downArrow">
            <a:avLst>
              <a:gd name="adj1" fmla="val 100000"/>
              <a:gd name="adj2" fmla="val 2547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5" name="圓角矩形 6">
            <a:extLst>
              <a:ext uri="{FF2B5EF4-FFF2-40B4-BE49-F238E27FC236}">
                <a16:creationId xmlns:a16="http://schemas.microsoft.com/office/drawing/2014/main" id="{70083C34-467A-423A-889B-8BA36A263CC5}"/>
              </a:ext>
            </a:extLst>
          </p:cNvPr>
          <p:cNvSpPr/>
          <p:nvPr/>
        </p:nvSpPr>
        <p:spPr>
          <a:xfrm>
            <a:off x="9227325" y="2529007"/>
            <a:ext cx="1819277" cy="6238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>
                <a:ea typeface="微軟正黑體" panose="020B0604030504040204" pitchFamily="34" charset="-120"/>
              </a:rPr>
              <a:t>Internal </a:t>
            </a:r>
          </a:p>
          <a:p>
            <a:pPr algn="ctr"/>
            <a:r>
              <a:rPr lang="en-US" altLang="zh-TW" sz="1400" dirty="0">
                <a:ea typeface="微軟正黑體" panose="020B0604030504040204" pitchFamily="34" charset="-120"/>
              </a:rPr>
              <a:t>Evaluation</a:t>
            </a:r>
            <a:endParaRPr lang="zh-TW" altLang="en-US" sz="1400" dirty="0">
              <a:ea typeface="微軟正黑體" panose="020B0604030504040204" pitchFamily="34" charset="-120"/>
            </a:endParaRPr>
          </a:p>
        </p:txBody>
      </p:sp>
      <p:sp>
        <p:nvSpPr>
          <p:cNvPr id="6" name="圓角矩形 8">
            <a:extLst>
              <a:ext uri="{FF2B5EF4-FFF2-40B4-BE49-F238E27FC236}">
                <a16:creationId xmlns:a16="http://schemas.microsoft.com/office/drawing/2014/main" id="{3D45D1C7-3E7C-4DF7-A62A-0093D2EE51B3}"/>
              </a:ext>
            </a:extLst>
          </p:cNvPr>
          <p:cNvSpPr/>
          <p:nvPr/>
        </p:nvSpPr>
        <p:spPr>
          <a:xfrm>
            <a:off x="9227324" y="4932773"/>
            <a:ext cx="1819277" cy="6238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>
                <a:ea typeface="微軟正黑體" panose="020B0604030504040204" pitchFamily="34" charset="-120"/>
              </a:rPr>
              <a:t>Investment Committee</a:t>
            </a:r>
            <a:endParaRPr lang="zh-TW" altLang="en-US" sz="1400" dirty="0">
              <a:ea typeface="微軟正黑體" panose="020B0604030504040204" pitchFamily="34" charset="-120"/>
            </a:endParaRPr>
          </a:p>
        </p:txBody>
      </p:sp>
      <p:sp>
        <p:nvSpPr>
          <p:cNvPr id="7" name="圓角矩形 9">
            <a:extLst>
              <a:ext uri="{FF2B5EF4-FFF2-40B4-BE49-F238E27FC236}">
                <a16:creationId xmlns:a16="http://schemas.microsoft.com/office/drawing/2014/main" id="{8285F98F-2A10-42B6-9E8A-6B6ACEE1897F}"/>
              </a:ext>
            </a:extLst>
          </p:cNvPr>
          <p:cNvSpPr/>
          <p:nvPr/>
        </p:nvSpPr>
        <p:spPr>
          <a:xfrm>
            <a:off x="9227326" y="1404381"/>
            <a:ext cx="1819277" cy="6238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>
                <a:ea typeface="微軟正黑體" panose="020B0604030504040204" pitchFamily="34" charset="-120"/>
              </a:rPr>
              <a:t>Startups</a:t>
            </a:r>
          </a:p>
          <a:p>
            <a:pPr algn="ctr"/>
            <a:r>
              <a:rPr lang="en-US" altLang="zh-TW" sz="1400" dirty="0">
                <a:ea typeface="微軟正黑體" panose="020B0604030504040204" pitchFamily="34" charset="-120"/>
              </a:rPr>
              <a:t>Recommendation</a:t>
            </a:r>
            <a:endParaRPr lang="zh-TW" altLang="en-US" sz="1400" dirty="0">
              <a:ea typeface="微軟正黑體" panose="020B0604030504040204" pitchFamily="34" charset="-120"/>
            </a:endParaRPr>
          </a:p>
        </p:txBody>
      </p:sp>
      <p:sp>
        <p:nvSpPr>
          <p:cNvPr id="8" name="圓角矩形 16">
            <a:extLst>
              <a:ext uri="{FF2B5EF4-FFF2-40B4-BE49-F238E27FC236}">
                <a16:creationId xmlns:a16="http://schemas.microsoft.com/office/drawing/2014/main" id="{FF4FD513-94A1-4B80-B6C7-AFF669058F46}"/>
              </a:ext>
            </a:extLst>
          </p:cNvPr>
          <p:cNvSpPr/>
          <p:nvPr/>
        </p:nvSpPr>
        <p:spPr>
          <a:xfrm>
            <a:off x="9227323" y="3708637"/>
            <a:ext cx="1819277" cy="6238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>
                <a:ea typeface="微軟正黑體" panose="020B0604030504040204" pitchFamily="34" charset="-120"/>
              </a:rPr>
              <a:t>Due Diligent </a:t>
            </a:r>
            <a:endParaRPr lang="zh-TW" altLang="en-US" sz="1400" dirty="0">
              <a:ea typeface="微軟正黑體" panose="020B0604030504040204" pitchFamily="34" charset="-120"/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237B7E7B-FF07-4686-943C-018DB942296D}"/>
              </a:ext>
            </a:extLst>
          </p:cNvPr>
          <p:cNvSpPr>
            <a:spLocks noChangeAspect="1"/>
          </p:cNvSpPr>
          <p:nvPr/>
        </p:nvSpPr>
        <p:spPr>
          <a:xfrm>
            <a:off x="8700076" y="1458325"/>
            <a:ext cx="432000" cy="432000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A</a:t>
            </a:r>
            <a:endParaRPr lang="zh-TW" altLang="en-US" dirty="0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1FB53B39-AB9F-4C9F-9A4A-7F5255EBEBE1}"/>
              </a:ext>
            </a:extLst>
          </p:cNvPr>
          <p:cNvSpPr>
            <a:spLocks noChangeAspect="1"/>
          </p:cNvSpPr>
          <p:nvPr/>
        </p:nvSpPr>
        <p:spPr>
          <a:xfrm>
            <a:off x="8700076" y="2624950"/>
            <a:ext cx="432000" cy="432000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B</a:t>
            </a:r>
            <a:endParaRPr lang="zh-TW" altLang="en-US" dirty="0"/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93BAC355-9AD8-4596-A839-D6172D9D5424}"/>
              </a:ext>
            </a:extLst>
          </p:cNvPr>
          <p:cNvSpPr>
            <a:spLocks noChangeAspect="1"/>
          </p:cNvSpPr>
          <p:nvPr/>
        </p:nvSpPr>
        <p:spPr>
          <a:xfrm>
            <a:off x="8700076" y="3804580"/>
            <a:ext cx="432000" cy="432000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C</a:t>
            </a:r>
            <a:endParaRPr lang="zh-TW" altLang="en-US" dirty="0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201E2FFE-F02A-4912-BF12-0F78B3152108}"/>
              </a:ext>
            </a:extLst>
          </p:cNvPr>
          <p:cNvSpPr>
            <a:spLocks noChangeAspect="1"/>
          </p:cNvSpPr>
          <p:nvPr/>
        </p:nvSpPr>
        <p:spPr>
          <a:xfrm>
            <a:off x="8700076" y="5028716"/>
            <a:ext cx="432000" cy="432000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D</a:t>
            </a:r>
            <a:endParaRPr lang="zh-TW" altLang="en-US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E759BEA6-BB86-46CD-B9F4-C3E6064C5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68" y="1442974"/>
            <a:ext cx="1698089" cy="10668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D2B036C-D102-4A05-8968-FADAC3EFEAC8}"/>
              </a:ext>
            </a:extLst>
          </p:cNvPr>
          <p:cNvSpPr/>
          <p:nvPr/>
        </p:nvSpPr>
        <p:spPr>
          <a:xfrm>
            <a:off x="2045603" y="1352425"/>
            <a:ext cx="66013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ea typeface="Noto Sans CJK TC Regular" panose="020B0500000000000000" pitchFamily="34" charset="-120"/>
              </a:rPr>
              <a:t>Fund Size</a:t>
            </a:r>
            <a:r>
              <a:rPr lang="zh-TW" altLang="en-US" sz="2400" dirty="0">
                <a:ea typeface="Noto Sans CJK TC Regular" panose="020B0500000000000000" pitchFamily="34" charset="-120"/>
              </a:rPr>
              <a:t>：</a:t>
            </a:r>
            <a:r>
              <a:rPr lang="en-US" altLang="zh-TW" sz="2400" dirty="0">
                <a:solidFill>
                  <a:srgbClr val="FF6600"/>
                </a:solidFill>
                <a:ea typeface="Noto Sans CJK TC Regular" panose="020B0500000000000000" pitchFamily="34" charset="-120"/>
              </a:rPr>
              <a:t>92 million TWD</a:t>
            </a:r>
          </a:p>
          <a:p>
            <a:r>
              <a:rPr lang="en-US" altLang="zh-TW" sz="2400" dirty="0">
                <a:ea typeface="Noto Sans CJK TC Regular" panose="020B0500000000000000" pitchFamily="34" charset="-120"/>
              </a:rPr>
              <a:t>Focus Funding Rounds</a:t>
            </a:r>
            <a:r>
              <a:rPr lang="zh-TW" altLang="en-US" sz="2400" dirty="0">
                <a:ea typeface="Noto Sans CJK TC Regular" panose="020B0500000000000000" pitchFamily="34" charset="-120"/>
              </a:rPr>
              <a:t>：</a:t>
            </a:r>
            <a:r>
              <a:rPr lang="en-US" altLang="zh-TW" sz="2400" dirty="0">
                <a:solidFill>
                  <a:srgbClr val="FF6600"/>
                </a:solidFill>
                <a:ea typeface="Noto Sans CJK TC Regular" panose="020B0500000000000000" pitchFamily="34" charset="-120"/>
              </a:rPr>
              <a:t>Angel + Pre-A/A</a:t>
            </a:r>
            <a:endParaRPr lang="en-US" altLang="zh-TW" sz="2400" dirty="0">
              <a:solidFill>
                <a:srgbClr val="002060"/>
              </a:solidFill>
              <a:ea typeface="Noto Sans CJK TC Regular" panose="020B0500000000000000" pitchFamily="34" charset="-120"/>
            </a:endParaRPr>
          </a:p>
          <a:p>
            <a:r>
              <a:rPr lang="en-US" altLang="zh-TW" sz="2400" dirty="0">
                <a:ea typeface="Noto Sans CJK TC Regular" panose="020B0500000000000000" pitchFamily="34" charset="-120"/>
              </a:rPr>
              <a:t>Interested</a:t>
            </a:r>
            <a:r>
              <a:rPr lang="zh-TW" altLang="en-US" sz="2400" dirty="0">
                <a:ea typeface="Noto Sans CJK TC Regular" panose="020B0500000000000000" pitchFamily="34" charset="-120"/>
              </a:rPr>
              <a:t> </a:t>
            </a:r>
            <a:r>
              <a:rPr lang="en-US" altLang="zh-TW" sz="2400" dirty="0">
                <a:ea typeface="Noto Sans CJK TC Regular" panose="020B0500000000000000" pitchFamily="34" charset="-120"/>
              </a:rPr>
              <a:t>Sectors</a:t>
            </a:r>
            <a:r>
              <a:rPr lang="zh-TW" altLang="en-US" sz="2400" dirty="0">
                <a:ea typeface="Noto Sans CJK TC Regular" panose="020B0500000000000000" pitchFamily="34" charset="-120"/>
              </a:rPr>
              <a:t>：</a:t>
            </a:r>
            <a:r>
              <a:rPr lang="en-US" altLang="zh-TW" sz="1600" dirty="0">
                <a:solidFill>
                  <a:srgbClr val="FF6600"/>
                </a:solidFill>
                <a:ea typeface="Noto Sans CJK TC Regular" panose="020B0500000000000000" pitchFamily="34" charset="-120"/>
              </a:rPr>
              <a:t>Agriculture, Medical, Sports, Smart IoT</a:t>
            </a:r>
            <a:r>
              <a:rPr lang="en-US" altLang="zh-TW" sz="2400" dirty="0">
                <a:solidFill>
                  <a:srgbClr val="000000"/>
                </a:solidFill>
                <a:ea typeface="微軟正黑體" panose="020B0604030504040204" pitchFamily="34" charset="-120"/>
              </a:rPr>
              <a:t/>
            </a:r>
            <a:br>
              <a:rPr lang="en-US" altLang="zh-TW" sz="2400" dirty="0">
                <a:solidFill>
                  <a:srgbClr val="000000"/>
                </a:solidFill>
                <a:ea typeface="微軟正黑體" panose="020B0604030504040204" pitchFamily="34" charset="-120"/>
              </a:rPr>
            </a:br>
            <a:r>
              <a:rPr lang="en-US" altLang="zh-TW" sz="2400" dirty="0">
                <a:solidFill>
                  <a:srgbClr val="000000"/>
                </a:solidFill>
                <a:ea typeface="Noto Sans CJK TC Regular" panose="020B0500000000000000" pitchFamily="34" charset="-120"/>
              </a:rPr>
              <a:t>Per</a:t>
            </a:r>
            <a:r>
              <a:rPr lang="zh-TW" altLang="en-US" sz="2400" dirty="0">
                <a:solidFill>
                  <a:srgbClr val="000000"/>
                </a:solidFill>
                <a:ea typeface="Noto Sans CJK TC Regular" panose="020B0500000000000000" pitchFamily="34" charset="-120"/>
              </a:rPr>
              <a:t> </a:t>
            </a:r>
            <a:r>
              <a:rPr lang="en-US" altLang="zh-TW" sz="2400" dirty="0">
                <a:solidFill>
                  <a:srgbClr val="000000"/>
                </a:solidFill>
                <a:ea typeface="Noto Sans CJK TC Regular" panose="020B0500000000000000" pitchFamily="34" charset="-120"/>
              </a:rPr>
              <a:t>Case</a:t>
            </a:r>
            <a:r>
              <a:rPr lang="zh-TW" altLang="en-US" sz="2400" dirty="0">
                <a:solidFill>
                  <a:srgbClr val="000000"/>
                </a:solidFill>
                <a:ea typeface="Noto Sans CJK TC Regular" panose="020B0500000000000000" pitchFamily="34" charset="-120"/>
              </a:rPr>
              <a:t> </a:t>
            </a:r>
            <a:r>
              <a:rPr lang="en-US" altLang="zh-TW" sz="2400" dirty="0">
                <a:solidFill>
                  <a:srgbClr val="000000"/>
                </a:solidFill>
                <a:ea typeface="Noto Sans CJK TC Regular" panose="020B0500000000000000" pitchFamily="34" charset="-120"/>
              </a:rPr>
              <a:t>Investment</a:t>
            </a:r>
            <a:r>
              <a:rPr lang="zh-TW" altLang="en-US" sz="2400" dirty="0">
                <a:ea typeface="Noto Sans CJK TC Regular" panose="020B0500000000000000" pitchFamily="34" charset="-120"/>
              </a:rPr>
              <a:t>：</a:t>
            </a:r>
            <a:r>
              <a:rPr lang="en-US" altLang="zh-TW" sz="2400" dirty="0">
                <a:solidFill>
                  <a:srgbClr val="FF6600"/>
                </a:solidFill>
                <a:ea typeface="Noto Sans CJK TC Regular" panose="020B0500000000000000" pitchFamily="34" charset="-120"/>
              </a:rPr>
              <a:t>1million-15million</a:t>
            </a:r>
            <a:r>
              <a:rPr lang="zh-TW" altLang="en-US" sz="2400" dirty="0">
                <a:solidFill>
                  <a:srgbClr val="FF6600"/>
                </a:solidFill>
                <a:ea typeface="Noto Sans CJK TC Regular" panose="020B0500000000000000" pitchFamily="34" charset="-120"/>
              </a:rPr>
              <a:t> </a:t>
            </a:r>
            <a:r>
              <a:rPr lang="en-US" altLang="zh-TW" sz="2400" dirty="0">
                <a:solidFill>
                  <a:srgbClr val="FF6600"/>
                </a:solidFill>
                <a:ea typeface="Noto Sans CJK TC Regular" panose="020B0500000000000000" pitchFamily="34" charset="-120"/>
              </a:rPr>
              <a:t>TWD</a:t>
            </a: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70571818-5398-4B39-966B-BF6A0FA266BD}"/>
              </a:ext>
            </a:extLst>
          </p:cNvPr>
          <p:cNvGrpSpPr/>
          <p:nvPr/>
        </p:nvGrpSpPr>
        <p:grpSpPr>
          <a:xfrm>
            <a:off x="3446567" y="3276805"/>
            <a:ext cx="4611234" cy="1218353"/>
            <a:chOff x="942975" y="2023110"/>
            <a:chExt cx="3417570" cy="902970"/>
          </a:xfrm>
        </p:grpSpPr>
        <p:sp>
          <p:nvSpPr>
            <p:cNvPr id="19" name="手繪多邊形 58">
              <a:extLst>
                <a:ext uri="{FF2B5EF4-FFF2-40B4-BE49-F238E27FC236}">
                  <a16:creationId xmlns:a16="http://schemas.microsoft.com/office/drawing/2014/main" id="{F9036967-CAD5-4F92-8E5D-EAE3747FA6F4}"/>
                </a:ext>
              </a:extLst>
            </p:cNvPr>
            <p:cNvSpPr/>
            <p:nvPr/>
          </p:nvSpPr>
          <p:spPr>
            <a:xfrm>
              <a:off x="942975" y="2023110"/>
              <a:ext cx="1105067" cy="902970"/>
            </a:xfrm>
            <a:custGeom>
              <a:avLst/>
              <a:gdLst>
                <a:gd name="connsiteX0" fmla="*/ 451485 w 1105067"/>
                <a:gd name="connsiteY0" fmla="*/ 0 h 902970"/>
                <a:gd name="connsiteX1" fmla="*/ 727801 w 1105067"/>
                <a:gd name="connsiteY1" fmla="*/ 0 h 902970"/>
                <a:gd name="connsiteX2" fmla="*/ 782150 w 1105067"/>
                <a:gd name="connsiteY2" fmla="*/ 72681 h 902970"/>
                <a:gd name="connsiteX3" fmla="*/ 1090003 w 1105067"/>
                <a:gd name="connsiteY3" fmla="*/ 804268 h 902970"/>
                <a:gd name="connsiteX4" fmla="*/ 1105067 w 1105067"/>
                <a:gd name="connsiteY4" fmla="*/ 902970 h 902970"/>
                <a:gd name="connsiteX5" fmla="*/ 451485 w 1105067"/>
                <a:gd name="connsiteY5" fmla="*/ 902970 h 902970"/>
                <a:gd name="connsiteX6" fmla="*/ 0 w 1105067"/>
                <a:gd name="connsiteY6" fmla="*/ 451485 h 902970"/>
                <a:gd name="connsiteX7" fmla="*/ 451485 w 1105067"/>
                <a:gd name="connsiteY7" fmla="*/ 0 h 902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5067" h="902970">
                  <a:moveTo>
                    <a:pt x="451485" y="0"/>
                  </a:moveTo>
                  <a:lnTo>
                    <a:pt x="727801" y="0"/>
                  </a:lnTo>
                  <a:lnTo>
                    <a:pt x="782150" y="72681"/>
                  </a:lnTo>
                  <a:cubicBezTo>
                    <a:pt x="929221" y="290373"/>
                    <a:pt x="1035495" y="537892"/>
                    <a:pt x="1090003" y="804268"/>
                  </a:cubicBezTo>
                  <a:lnTo>
                    <a:pt x="1105067" y="902970"/>
                  </a:lnTo>
                  <a:lnTo>
                    <a:pt x="451485" y="902970"/>
                  </a:lnTo>
                  <a:cubicBezTo>
                    <a:pt x="202137" y="902970"/>
                    <a:pt x="0" y="700833"/>
                    <a:pt x="0" y="451485"/>
                  </a:cubicBezTo>
                  <a:cubicBezTo>
                    <a:pt x="0" y="202137"/>
                    <a:pt x="202137" y="0"/>
                    <a:pt x="451485" y="0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  <a:alpha val="8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20" name="手繪多邊形 59">
              <a:extLst>
                <a:ext uri="{FF2B5EF4-FFF2-40B4-BE49-F238E27FC236}">
                  <a16:creationId xmlns:a16="http://schemas.microsoft.com/office/drawing/2014/main" id="{AF60D90A-35E2-41D8-AA31-027B443666E4}"/>
                </a:ext>
              </a:extLst>
            </p:cNvPr>
            <p:cNvSpPr/>
            <p:nvPr/>
          </p:nvSpPr>
          <p:spPr>
            <a:xfrm>
              <a:off x="1670776" y="2023110"/>
              <a:ext cx="2689769" cy="902970"/>
            </a:xfrm>
            <a:custGeom>
              <a:avLst/>
              <a:gdLst>
                <a:gd name="connsiteX0" fmla="*/ 0 w 2689769"/>
                <a:gd name="connsiteY0" fmla="*/ 0 h 902970"/>
                <a:gd name="connsiteX1" fmla="*/ 2238284 w 2689769"/>
                <a:gd name="connsiteY1" fmla="*/ 0 h 902970"/>
                <a:gd name="connsiteX2" fmla="*/ 2689769 w 2689769"/>
                <a:gd name="connsiteY2" fmla="*/ 451485 h 902970"/>
                <a:gd name="connsiteX3" fmla="*/ 2238284 w 2689769"/>
                <a:gd name="connsiteY3" fmla="*/ 902970 h 902970"/>
                <a:gd name="connsiteX4" fmla="*/ 377266 w 2689769"/>
                <a:gd name="connsiteY4" fmla="*/ 902970 h 902970"/>
                <a:gd name="connsiteX5" fmla="*/ 362202 w 2689769"/>
                <a:gd name="connsiteY5" fmla="*/ 804268 h 902970"/>
                <a:gd name="connsiteX6" fmla="*/ 54349 w 2689769"/>
                <a:gd name="connsiteY6" fmla="*/ 72681 h 902970"/>
                <a:gd name="connsiteX7" fmla="*/ 0 w 2689769"/>
                <a:gd name="connsiteY7" fmla="*/ 0 h 902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89769" h="902970">
                  <a:moveTo>
                    <a:pt x="0" y="0"/>
                  </a:moveTo>
                  <a:lnTo>
                    <a:pt x="2238284" y="0"/>
                  </a:lnTo>
                  <a:cubicBezTo>
                    <a:pt x="2487632" y="0"/>
                    <a:pt x="2689769" y="202137"/>
                    <a:pt x="2689769" y="451485"/>
                  </a:cubicBezTo>
                  <a:cubicBezTo>
                    <a:pt x="2689769" y="700833"/>
                    <a:pt x="2487632" y="902970"/>
                    <a:pt x="2238284" y="902970"/>
                  </a:cubicBezTo>
                  <a:lnTo>
                    <a:pt x="377266" y="902970"/>
                  </a:lnTo>
                  <a:lnTo>
                    <a:pt x="362202" y="804268"/>
                  </a:lnTo>
                  <a:cubicBezTo>
                    <a:pt x="307694" y="537892"/>
                    <a:pt x="201420" y="290373"/>
                    <a:pt x="54349" y="726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BCBC5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endParaRP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1EF2CC01-ED6C-4672-92B0-9C54A83DB358}"/>
              </a:ext>
            </a:extLst>
          </p:cNvPr>
          <p:cNvGrpSpPr/>
          <p:nvPr/>
        </p:nvGrpSpPr>
        <p:grpSpPr>
          <a:xfrm>
            <a:off x="903107" y="4778137"/>
            <a:ext cx="4611235" cy="1218353"/>
            <a:chOff x="4783455" y="2023110"/>
            <a:chExt cx="3417571" cy="902970"/>
          </a:xfrm>
        </p:grpSpPr>
        <p:sp>
          <p:nvSpPr>
            <p:cNvPr id="22" name="手繪多邊形 63">
              <a:extLst>
                <a:ext uri="{FF2B5EF4-FFF2-40B4-BE49-F238E27FC236}">
                  <a16:creationId xmlns:a16="http://schemas.microsoft.com/office/drawing/2014/main" id="{C4B9752F-A50C-4C57-B183-5C2FAE331F67}"/>
                </a:ext>
              </a:extLst>
            </p:cNvPr>
            <p:cNvSpPr/>
            <p:nvPr/>
          </p:nvSpPr>
          <p:spPr>
            <a:xfrm>
              <a:off x="4783455" y="2023110"/>
              <a:ext cx="1105067" cy="902970"/>
            </a:xfrm>
            <a:custGeom>
              <a:avLst/>
              <a:gdLst>
                <a:gd name="connsiteX0" fmla="*/ 451485 w 1105067"/>
                <a:gd name="connsiteY0" fmla="*/ 0 h 902970"/>
                <a:gd name="connsiteX1" fmla="*/ 727801 w 1105067"/>
                <a:gd name="connsiteY1" fmla="*/ 0 h 902970"/>
                <a:gd name="connsiteX2" fmla="*/ 782150 w 1105067"/>
                <a:gd name="connsiteY2" fmla="*/ 72681 h 902970"/>
                <a:gd name="connsiteX3" fmla="*/ 1090003 w 1105067"/>
                <a:gd name="connsiteY3" fmla="*/ 804268 h 902970"/>
                <a:gd name="connsiteX4" fmla="*/ 1105067 w 1105067"/>
                <a:gd name="connsiteY4" fmla="*/ 902970 h 902970"/>
                <a:gd name="connsiteX5" fmla="*/ 451485 w 1105067"/>
                <a:gd name="connsiteY5" fmla="*/ 902970 h 902970"/>
                <a:gd name="connsiteX6" fmla="*/ 0 w 1105067"/>
                <a:gd name="connsiteY6" fmla="*/ 451485 h 902970"/>
                <a:gd name="connsiteX7" fmla="*/ 451485 w 1105067"/>
                <a:gd name="connsiteY7" fmla="*/ 0 h 902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5067" h="902970">
                  <a:moveTo>
                    <a:pt x="451485" y="0"/>
                  </a:moveTo>
                  <a:lnTo>
                    <a:pt x="727801" y="0"/>
                  </a:lnTo>
                  <a:lnTo>
                    <a:pt x="782150" y="72681"/>
                  </a:lnTo>
                  <a:cubicBezTo>
                    <a:pt x="929221" y="290373"/>
                    <a:pt x="1035495" y="537892"/>
                    <a:pt x="1090003" y="804268"/>
                  </a:cubicBezTo>
                  <a:lnTo>
                    <a:pt x="1105067" y="902970"/>
                  </a:lnTo>
                  <a:lnTo>
                    <a:pt x="451485" y="902970"/>
                  </a:lnTo>
                  <a:cubicBezTo>
                    <a:pt x="202137" y="902970"/>
                    <a:pt x="0" y="700833"/>
                    <a:pt x="0" y="451485"/>
                  </a:cubicBezTo>
                  <a:cubicBezTo>
                    <a:pt x="0" y="202137"/>
                    <a:pt x="202137" y="0"/>
                    <a:pt x="451485" y="0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  <a:alpha val="8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algn="ctr">
                <a:defRPr/>
              </a:pPr>
              <a:r>
                <a:rPr lang="zh-TW" altLang="en-US" sz="2800" dirty="0">
                  <a:solidFill>
                    <a:srgbClr val="00869D"/>
                  </a:solidFill>
                  <a:ea typeface="Noto Sans CJK TC Black" panose="020B0A00000000000000" pitchFamily="34" charset="-120"/>
                </a:rPr>
                <a:t> </a:t>
              </a:r>
              <a:endPara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23" name="手繪多邊形 64">
              <a:extLst>
                <a:ext uri="{FF2B5EF4-FFF2-40B4-BE49-F238E27FC236}">
                  <a16:creationId xmlns:a16="http://schemas.microsoft.com/office/drawing/2014/main" id="{6E09D5EC-D223-4057-B8AD-34F9C498FFB8}"/>
                </a:ext>
              </a:extLst>
            </p:cNvPr>
            <p:cNvSpPr/>
            <p:nvPr/>
          </p:nvSpPr>
          <p:spPr>
            <a:xfrm>
              <a:off x="5511257" y="2023110"/>
              <a:ext cx="2689769" cy="902970"/>
            </a:xfrm>
            <a:custGeom>
              <a:avLst/>
              <a:gdLst>
                <a:gd name="connsiteX0" fmla="*/ 0 w 2689769"/>
                <a:gd name="connsiteY0" fmla="*/ 0 h 902970"/>
                <a:gd name="connsiteX1" fmla="*/ 2238284 w 2689769"/>
                <a:gd name="connsiteY1" fmla="*/ 0 h 902970"/>
                <a:gd name="connsiteX2" fmla="*/ 2689769 w 2689769"/>
                <a:gd name="connsiteY2" fmla="*/ 451485 h 902970"/>
                <a:gd name="connsiteX3" fmla="*/ 2238284 w 2689769"/>
                <a:gd name="connsiteY3" fmla="*/ 902970 h 902970"/>
                <a:gd name="connsiteX4" fmla="*/ 377266 w 2689769"/>
                <a:gd name="connsiteY4" fmla="*/ 902970 h 902970"/>
                <a:gd name="connsiteX5" fmla="*/ 362202 w 2689769"/>
                <a:gd name="connsiteY5" fmla="*/ 804268 h 902970"/>
                <a:gd name="connsiteX6" fmla="*/ 54349 w 2689769"/>
                <a:gd name="connsiteY6" fmla="*/ 72681 h 902970"/>
                <a:gd name="connsiteX7" fmla="*/ 0 w 2689769"/>
                <a:gd name="connsiteY7" fmla="*/ 0 h 902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89769" h="902970">
                  <a:moveTo>
                    <a:pt x="0" y="0"/>
                  </a:moveTo>
                  <a:lnTo>
                    <a:pt x="2238284" y="0"/>
                  </a:lnTo>
                  <a:cubicBezTo>
                    <a:pt x="2487632" y="0"/>
                    <a:pt x="2689769" y="202137"/>
                    <a:pt x="2689769" y="451485"/>
                  </a:cubicBezTo>
                  <a:cubicBezTo>
                    <a:pt x="2689769" y="700833"/>
                    <a:pt x="2487632" y="902970"/>
                    <a:pt x="2238284" y="902970"/>
                  </a:cubicBezTo>
                  <a:lnTo>
                    <a:pt x="377266" y="902970"/>
                  </a:lnTo>
                  <a:lnTo>
                    <a:pt x="362202" y="804268"/>
                  </a:lnTo>
                  <a:cubicBezTo>
                    <a:pt x="307694" y="537892"/>
                    <a:pt x="201420" y="290373"/>
                    <a:pt x="54349" y="726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C636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>
                <a:defRPr/>
              </a:pPr>
              <a:endParaRPr kumimoji="0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endParaRPr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80D65ABB-D7CD-49D8-B2E3-A94337EEEA6E}"/>
              </a:ext>
            </a:extLst>
          </p:cNvPr>
          <p:cNvSpPr/>
          <p:nvPr/>
        </p:nvSpPr>
        <p:spPr>
          <a:xfrm>
            <a:off x="2454639" y="5010810"/>
            <a:ext cx="31193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TW" sz="1600" dirty="0">
                <a:ea typeface="Noto Sans CJK TC Regular" panose="020B0500000000000000" pitchFamily="34" charset="-120"/>
              </a:rPr>
              <a:t>1~2 million NTD + business acceleration </a:t>
            </a:r>
            <a:r>
              <a:rPr lang="en-US" altLang="zh-TW" sz="1600" dirty="0">
                <a:ea typeface="Noto Sans CJK TC Regular" panose="020B0500000000000000" pitchFamily="34" charset="-120"/>
                <a:sym typeface="Wingdings" panose="05000000000000000000" pitchFamily="2" charset="2"/>
              </a:rPr>
              <a:t> 2-3 times estimate value growth. </a:t>
            </a:r>
            <a:endParaRPr lang="zh-TW" altLang="en-US" sz="1600" kern="0" dirty="0">
              <a:solidFill>
                <a:prstClr val="white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EE2413C-40C1-4AAD-AAA2-8A3B82C8597C}"/>
              </a:ext>
            </a:extLst>
          </p:cNvPr>
          <p:cNvSpPr/>
          <p:nvPr/>
        </p:nvSpPr>
        <p:spPr>
          <a:xfrm>
            <a:off x="3601532" y="3593593"/>
            <a:ext cx="1254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rgbClr val="00869D"/>
                </a:solidFill>
                <a:ea typeface="Noto Sans CJK TC Black" panose="020B0A00000000000000" pitchFamily="34" charset="-120"/>
              </a:rPr>
              <a:t>Added</a:t>
            </a:r>
            <a:r>
              <a:rPr lang="zh-TW" altLang="en-US" sz="1600" dirty="0">
                <a:solidFill>
                  <a:srgbClr val="00869D"/>
                </a:solidFill>
                <a:ea typeface="Noto Sans CJK TC Black" panose="020B0A00000000000000" pitchFamily="34" charset="-120"/>
              </a:rPr>
              <a:t> </a:t>
            </a:r>
            <a:r>
              <a:rPr lang="en-US" altLang="zh-TW" sz="1600" dirty="0">
                <a:solidFill>
                  <a:srgbClr val="00869D"/>
                </a:solidFill>
                <a:ea typeface="Noto Sans CJK TC Black" panose="020B0A00000000000000" pitchFamily="34" charset="-120"/>
              </a:rPr>
              <a:t>Investment</a:t>
            </a:r>
            <a:endParaRPr lang="zh-TW" altLang="en-US" sz="1600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D94CE43-6F49-43A3-A3BE-EB65261769A0}"/>
              </a:ext>
            </a:extLst>
          </p:cNvPr>
          <p:cNvSpPr/>
          <p:nvPr/>
        </p:nvSpPr>
        <p:spPr>
          <a:xfrm>
            <a:off x="4988474" y="3513735"/>
            <a:ext cx="3018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ea typeface="Noto Sans CJK TC Regular" panose="020B0500000000000000" pitchFamily="34" charset="-120"/>
              </a:rPr>
              <a:t>5-10</a:t>
            </a:r>
            <a:r>
              <a:rPr lang="zh-TW" altLang="en-US" sz="1600" dirty="0">
                <a:ea typeface="Noto Sans CJK TC Regular" panose="020B0500000000000000" pitchFamily="34" charset="-120"/>
              </a:rPr>
              <a:t> </a:t>
            </a:r>
            <a:r>
              <a:rPr lang="en-US" altLang="zh-TW" sz="1600" dirty="0">
                <a:ea typeface="Noto Sans CJK TC Regular" panose="020B0500000000000000" pitchFamily="34" charset="-120"/>
              </a:rPr>
              <a:t>million </a:t>
            </a:r>
            <a:r>
              <a:rPr lang="en-US" altLang="zh-TW" sz="1600" dirty="0">
                <a:ea typeface="Noto Sans CJK TC Regular" panose="020B0500000000000000" pitchFamily="34" charset="-120"/>
                <a:sym typeface="Wingdings" panose="05000000000000000000" pitchFamily="2" charset="2"/>
              </a:rPr>
              <a:t> high growth and clear international market segment companies.</a:t>
            </a:r>
            <a:endParaRPr lang="zh-TW" altLang="en-US" sz="1600" dirty="0"/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8D4D8C71-FAAB-4954-91F5-D5668056211F}"/>
              </a:ext>
            </a:extLst>
          </p:cNvPr>
          <p:cNvGrpSpPr/>
          <p:nvPr/>
        </p:nvGrpSpPr>
        <p:grpSpPr>
          <a:xfrm>
            <a:off x="517256" y="3723924"/>
            <a:ext cx="720079" cy="775966"/>
            <a:chOff x="668076" y="2230587"/>
            <a:chExt cx="2130950" cy="2138686"/>
          </a:xfrm>
        </p:grpSpPr>
        <p:sp>
          <p:nvSpPr>
            <p:cNvPr id="31" name="Freeform 51">
              <a:extLst>
                <a:ext uri="{FF2B5EF4-FFF2-40B4-BE49-F238E27FC236}">
                  <a16:creationId xmlns:a16="http://schemas.microsoft.com/office/drawing/2014/main" id="{3644D50A-5F84-4CC7-A5EC-CD98233D0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076" y="2301963"/>
              <a:ext cx="2066453" cy="2067310"/>
            </a:xfrm>
            <a:custGeom>
              <a:avLst/>
              <a:gdLst>
                <a:gd name="T0" fmla="*/ 5177 w 10595"/>
                <a:gd name="T1" fmla="*/ 10589 h 10598"/>
                <a:gd name="T2" fmla="*/ 3018 w 10595"/>
                <a:gd name="T3" fmla="*/ 10068 h 10598"/>
                <a:gd name="T4" fmla="*/ 482 w 10595"/>
                <a:gd name="T5" fmla="*/ 7488 h 10598"/>
                <a:gd name="T6" fmla="*/ 49 w 10595"/>
                <a:gd name="T7" fmla="*/ 6053 h 10598"/>
                <a:gd name="T8" fmla="*/ 52 w 10595"/>
                <a:gd name="T9" fmla="*/ 4529 h 10598"/>
                <a:gd name="T10" fmla="*/ 2432 w 10595"/>
                <a:gd name="T11" fmla="*/ 835 h 10598"/>
                <a:gd name="T12" fmla="*/ 4345 w 10595"/>
                <a:gd name="T13" fmla="*/ 82 h 10598"/>
                <a:gd name="T14" fmla="*/ 4683 w 10595"/>
                <a:gd name="T15" fmla="*/ 29 h 10598"/>
                <a:gd name="T16" fmla="*/ 5290 w 10595"/>
                <a:gd name="T17" fmla="*/ 0 h 10598"/>
                <a:gd name="T18" fmla="*/ 5897 w 10595"/>
                <a:gd name="T19" fmla="*/ 29 h 10598"/>
                <a:gd name="T20" fmla="*/ 6518 w 10595"/>
                <a:gd name="T21" fmla="*/ 137 h 10598"/>
                <a:gd name="T22" fmla="*/ 7703 w 10595"/>
                <a:gd name="T23" fmla="*/ 599 h 10598"/>
                <a:gd name="T24" fmla="*/ 7616 w 10595"/>
                <a:gd name="T25" fmla="*/ 720 h 10598"/>
                <a:gd name="T26" fmla="*/ 7508 w 10595"/>
                <a:gd name="T27" fmla="*/ 1116 h 10598"/>
                <a:gd name="T28" fmla="*/ 7528 w 10595"/>
                <a:gd name="T29" fmla="*/ 1341 h 10598"/>
                <a:gd name="T30" fmla="*/ 7263 w 10595"/>
                <a:gd name="T31" fmla="*/ 1230 h 10598"/>
                <a:gd name="T32" fmla="*/ 5317 w 10595"/>
                <a:gd name="T33" fmla="*/ 761 h 10598"/>
                <a:gd name="T34" fmla="*/ 4262 w 10595"/>
                <a:gd name="T35" fmla="*/ 890 h 10598"/>
                <a:gd name="T36" fmla="*/ 2074 w 10595"/>
                <a:gd name="T37" fmla="*/ 2132 h 10598"/>
                <a:gd name="T38" fmla="*/ 900 w 10595"/>
                <a:gd name="T39" fmla="*/ 4218 h 10598"/>
                <a:gd name="T40" fmla="*/ 842 w 10595"/>
                <a:gd name="T41" fmla="*/ 6053 h 10598"/>
                <a:gd name="T42" fmla="*/ 1050 w 10595"/>
                <a:gd name="T43" fmla="*/ 6830 h 10598"/>
                <a:gd name="T44" fmla="*/ 4683 w 10595"/>
                <a:gd name="T45" fmla="*/ 9765 h 10598"/>
                <a:gd name="T46" fmla="*/ 5897 w 10595"/>
                <a:gd name="T47" fmla="*/ 9765 h 10598"/>
                <a:gd name="T48" fmla="*/ 9512 w 10595"/>
                <a:gd name="T49" fmla="*/ 6889 h 10598"/>
                <a:gd name="T50" fmla="*/ 9621 w 10595"/>
                <a:gd name="T51" fmla="*/ 6575 h 10598"/>
                <a:gd name="T52" fmla="*/ 9791 w 10595"/>
                <a:gd name="T53" fmla="*/ 5271 h 10598"/>
                <a:gd name="T54" fmla="*/ 9367 w 10595"/>
                <a:gd name="T55" fmla="*/ 3365 h 10598"/>
                <a:gd name="T56" fmla="*/ 9316 w 10595"/>
                <a:gd name="T57" fmla="*/ 3059 h 10598"/>
                <a:gd name="T58" fmla="*/ 9530 w 10595"/>
                <a:gd name="T59" fmla="*/ 3088 h 10598"/>
                <a:gd name="T60" fmla="*/ 9705 w 10595"/>
                <a:gd name="T61" fmla="*/ 3106 h 10598"/>
                <a:gd name="T62" fmla="*/ 9832 w 10595"/>
                <a:gd name="T63" fmla="*/ 2989 h 10598"/>
                <a:gd name="T64" fmla="*/ 9988 w 10595"/>
                <a:gd name="T65" fmla="*/ 2891 h 10598"/>
                <a:gd name="T66" fmla="*/ 10091 w 10595"/>
                <a:gd name="T67" fmla="*/ 3070 h 10598"/>
                <a:gd name="T68" fmla="*/ 10526 w 10595"/>
                <a:gd name="T69" fmla="*/ 4571 h 10598"/>
                <a:gd name="T70" fmla="*/ 10568 w 10595"/>
                <a:gd name="T71" fmla="*/ 4875 h 10598"/>
                <a:gd name="T72" fmla="*/ 10555 w 10595"/>
                <a:gd name="T73" fmla="*/ 5813 h 10598"/>
                <a:gd name="T74" fmla="*/ 9799 w 10595"/>
                <a:gd name="T75" fmla="*/ 8056 h 10598"/>
                <a:gd name="T76" fmla="*/ 5897 w 10595"/>
                <a:gd name="T77" fmla="*/ 10538 h 10598"/>
                <a:gd name="T78" fmla="*/ 5177 w 10595"/>
                <a:gd name="T79" fmla="*/ 10589 h 10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95" h="10598">
                  <a:moveTo>
                    <a:pt x="5177" y="10589"/>
                  </a:moveTo>
                  <a:cubicBezTo>
                    <a:pt x="4328" y="10531"/>
                    <a:pt x="3681" y="10375"/>
                    <a:pt x="3018" y="10068"/>
                  </a:cubicBezTo>
                  <a:cubicBezTo>
                    <a:pt x="1941" y="9569"/>
                    <a:pt x="964" y="8576"/>
                    <a:pt x="482" y="7488"/>
                  </a:cubicBezTo>
                  <a:cubicBezTo>
                    <a:pt x="264" y="6998"/>
                    <a:pt x="163" y="6664"/>
                    <a:pt x="49" y="6053"/>
                  </a:cubicBezTo>
                  <a:cubicBezTo>
                    <a:pt x="0" y="5786"/>
                    <a:pt x="1" y="4856"/>
                    <a:pt x="52" y="4529"/>
                  </a:cubicBezTo>
                  <a:cubicBezTo>
                    <a:pt x="288" y="2991"/>
                    <a:pt x="1141" y="1668"/>
                    <a:pt x="2432" y="835"/>
                  </a:cubicBezTo>
                  <a:cubicBezTo>
                    <a:pt x="2995" y="472"/>
                    <a:pt x="3755" y="173"/>
                    <a:pt x="4345" y="82"/>
                  </a:cubicBezTo>
                  <a:cubicBezTo>
                    <a:pt x="4430" y="69"/>
                    <a:pt x="4582" y="45"/>
                    <a:pt x="4683" y="29"/>
                  </a:cubicBezTo>
                  <a:cubicBezTo>
                    <a:pt x="4784" y="13"/>
                    <a:pt x="5057" y="0"/>
                    <a:pt x="5290" y="0"/>
                  </a:cubicBezTo>
                  <a:cubicBezTo>
                    <a:pt x="5523" y="0"/>
                    <a:pt x="5796" y="13"/>
                    <a:pt x="5897" y="29"/>
                  </a:cubicBezTo>
                  <a:cubicBezTo>
                    <a:pt x="6321" y="96"/>
                    <a:pt x="6397" y="109"/>
                    <a:pt x="6518" y="137"/>
                  </a:cubicBezTo>
                  <a:cubicBezTo>
                    <a:pt x="6985" y="244"/>
                    <a:pt x="7703" y="523"/>
                    <a:pt x="7703" y="599"/>
                  </a:cubicBezTo>
                  <a:cubicBezTo>
                    <a:pt x="7703" y="620"/>
                    <a:pt x="7664" y="675"/>
                    <a:pt x="7616" y="720"/>
                  </a:cubicBezTo>
                  <a:cubicBezTo>
                    <a:pt x="7479" y="851"/>
                    <a:pt x="7470" y="882"/>
                    <a:pt x="7508" y="1116"/>
                  </a:cubicBezTo>
                  <a:cubicBezTo>
                    <a:pt x="7526" y="1232"/>
                    <a:pt x="7535" y="1333"/>
                    <a:pt x="7528" y="1341"/>
                  </a:cubicBezTo>
                  <a:cubicBezTo>
                    <a:pt x="7520" y="1348"/>
                    <a:pt x="7401" y="1299"/>
                    <a:pt x="7263" y="1230"/>
                  </a:cubicBezTo>
                  <a:cubicBezTo>
                    <a:pt x="6700" y="950"/>
                    <a:pt x="5913" y="760"/>
                    <a:pt x="5317" y="761"/>
                  </a:cubicBezTo>
                  <a:cubicBezTo>
                    <a:pt x="5073" y="761"/>
                    <a:pt x="4510" y="830"/>
                    <a:pt x="4262" y="890"/>
                  </a:cubicBezTo>
                  <a:cubicBezTo>
                    <a:pt x="3428" y="1091"/>
                    <a:pt x="2687" y="1512"/>
                    <a:pt x="2074" y="2132"/>
                  </a:cubicBezTo>
                  <a:cubicBezTo>
                    <a:pt x="1516" y="2696"/>
                    <a:pt x="1160" y="3329"/>
                    <a:pt x="900" y="4218"/>
                  </a:cubicBezTo>
                  <a:cubicBezTo>
                    <a:pt x="770" y="4662"/>
                    <a:pt x="742" y="5545"/>
                    <a:pt x="842" y="6053"/>
                  </a:cubicBezTo>
                  <a:cubicBezTo>
                    <a:pt x="923" y="6466"/>
                    <a:pt x="941" y="6534"/>
                    <a:pt x="1050" y="6830"/>
                  </a:cubicBezTo>
                  <a:cubicBezTo>
                    <a:pt x="1628" y="8401"/>
                    <a:pt x="3037" y="9540"/>
                    <a:pt x="4683" y="9765"/>
                  </a:cubicBezTo>
                  <a:cubicBezTo>
                    <a:pt x="4955" y="9803"/>
                    <a:pt x="5624" y="9802"/>
                    <a:pt x="5897" y="9765"/>
                  </a:cubicBezTo>
                  <a:cubicBezTo>
                    <a:pt x="7516" y="9544"/>
                    <a:pt x="8913" y="8432"/>
                    <a:pt x="9512" y="6889"/>
                  </a:cubicBezTo>
                  <a:cubicBezTo>
                    <a:pt x="9558" y="6771"/>
                    <a:pt x="9607" y="6629"/>
                    <a:pt x="9621" y="6575"/>
                  </a:cubicBezTo>
                  <a:cubicBezTo>
                    <a:pt x="9763" y="6033"/>
                    <a:pt x="9790" y="5821"/>
                    <a:pt x="9791" y="5271"/>
                  </a:cubicBezTo>
                  <a:cubicBezTo>
                    <a:pt x="9792" y="4534"/>
                    <a:pt x="9678" y="4023"/>
                    <a:pt x="9367" y="3365"/>
                  </a:cubicBezTo>
                  <a:cubicBezTo>
                    <a:pt x="9238" y="3092"/>
                    <a:pt x="9228" y="3031"/>
                    <a:pt x="9316" y="3059"/>
                  </a:cubicBezTo>
                  <a:cubicBezTo>
                    <a:pt x="9337" y="3065"/>
                    <a:pt x="9433" y="3079"/>
                    <a:pt x="9530" y="3088"/>
                  </a:cubicBezTo>
                  <a:lnTo>
                    <a:pt x="9705" y="3106"/>
                  </a:lnTo>
                  <a:lnTo>
                    <a:pt x="9832" y="2989"/>
                  </a:lnTo>
                  <a:cubicBezTo>
                    <a:pt x="9901" y="2925"/>
                    <a:pt x="9972" y="2881"/>
                    <a:pt x="9988" y="2891"/>
                  </a:cubicBezTo>
                  <a:cubicBezTo>
                    <a:pt x="10004" y="2901"/>
                    <a:pt x="10050" y="2981"/>
                    <a:pt x="10091" y="3070"/>
                  </a:cubicBezTo>
                  <a:cubicBezTo>
                    <a:pt x="10331" y="3594"/>
                    <a:pt x="10474" y="4085"/>
                    <a:pt x="10526" y="4571"/>
                  </a:cubicBezTo>
                  <a:cubicBezTo>
                    <a:pt x="10541" y="4703"/>
                    <a:pt x="10559" y="4840"/>
                    <a:pt x="10568" y="4875"/>
                  </a:cubicBezTo>
                  <a:cubicBezTo>
                    <a:pt x="10595" y="4989"/>
                    <a:pt x="10588" y="5509"/>
                    <a:pt x="10555" y="5813"/>
                  </a:cubicBezTo>
                  <a:cubicBezTo>
                    <a:pt x="10464" y="6650"/>
                    <a:pt x="10222" y="7367"/>
                    <a:pt x="9799" y="8056"/>
                  </a:cubicBezTo>
                  <a:cubicBezTo>
                    <a:pt x="8946" y="9444"/>
                    <a:pt x="7502" y="10362"/>
                    <a:pt x="5897" y="10538"/>
                  </a:cubicBezTo>
                  <a:cubicBezTo>
                    <a:pt x="5406" y="10592"/>
                    <a:pt x="5314" y="10598"/>
                    <a:pt x="5177" y="10589"/>
                  </a:cubicBezTo>
                  <a:close/>
                </a:path>
              </a:pathLst>
            </a:custGeom>
            <a:solidFill>
              <a:srgbClr val="FF614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6200" tIns="38101" rIns="76200" bIns="3810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61970">
                <a:defRPr/>
              </a:pPr>
              <a:endParaRPr lang="zh-TW" altLang="en-US" sz="150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32" name="Freeform 62">
              <a:extLst>
                <a:ext uri="{FF2B5EF4-FFF2-40B4-BE49-F238E27FC236}">
                  <a16:creationId xmlns:a16="http://schemas.microsoft.com/office/drawing/2014/main" id="{4F520028-8953-4F29-8E38-C0CAD867D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3334" y="2685501"/>
              <a:ext cx="1304541" cy="1301097"/>
            </a:xfrm>
            <a:custGeom>
              <a:avLst/>
              <a:gdLst>
                <a:gd name="T0" fmla="*/ 3035 w 6690"/>
                <a:gd name="T1" fmla="*/ 6640 h 6674"/>
                <a:gd name="T2" fmla="*/ 2399 w 6690"/>
                <a:gd name="T3" fmla="*/ 6524 h 6674"/>
                <a:gd name="T4" fmla="*/ 322 w 6690"/>
                <a:gd name="T5" fmla="*/ 4766 h 6674"/>
                <a:gd name="T6" fmla="*/ 30 w 6690"/>
                <a:gd name="T7" fmla="*/ 3871 h 6674"/>
                <a:gd name="T8" fmla="*/ 0 w 6690"/>
                <a:gd name="T9" fmla="*/ 3327 h 6674"/>
                <a:gd name="T10" fmla="*/ 30 w 6690"/>
                <a:gd name="T11" fmla="*/ 2782 h 6674"/>
                <a:gd name="T12" fmla="*/ 339 w 6690"/>
                <a:gd name="T13" fmla="*/ 1855 h 6674"/>
                <a:gd name="T14" fmla="*/ 1044 w 6690"/>
                <a:gd name="T15" fmla="*/ 905 h 6674"/>
                <a:gd name="T16" fmla="*/ 2766 w 6690"/>
                <a:gd name="T17" fmla="*/ 40 h 6674"/>
                <a:gd name="T18" fmla="*/ 3993 w 6690"/>
                <a:gd name="T19" fmla="*/ 61 h 6674"/>
                <a:gd name="T20" fmla="*/ 4826 w 6690"/>
                <a:gd name="T21" fmla="*/ 364 h 6674"/>
                <a:gd name="T22" fmla="*/ 4561 w 6690"/>
                <a:gd name="T23" fmla="*/ 648 h 6674"/>
                <a:gd name="T24" fmla="*/ 3936 w 6690"/>
                <a:gd name="T25" fmla="*/ 848 h 6674"/>
                <a:gd name="T26" fmla="*/ 1890 w 6690"/>
                <a:gd name="T27" fmla="*/ 1211 h 6674"/>
                <a:gd name="T28" fmla="*/ 1137 w 6690"/>
                <a:gd name="T29" fmla="*/ 2000 h 6674"/>
                <a:gd name="T30" fmla="*/ 776 w 6690"/>
                <a:gd name="T31" fmla="*/ 3341 h 6674"/>
                <a:gd name="T32" fmla="*/ 960 w 6690"/>
                <a:gd name="T33" fmla="*/ 4302 h 6674"/>
                <a:gd name="T34" fmla="*/ 2667 w 6690"/>
                <a:gd name="T35" fmla="*/ 5791 h 6674"/>
                <a:gd name="T36" fmla="*/ 2940 w 6690"/>
                <a:gd name="T37" fmla="*/ 5852 h 6674"/>
                <a:gd name="T38" fmla="*/ 3316 w 6690"/>
                <a:gd name="T39" fmla="*/ 5881 h 6674"/>
                <a:gd name="T40" fmla="*/ 3692 w 6690"/>
                <a:gd name="T41" fmla="*/ 5852 h 6674"/>
                <a:gd name="T42" fmla="*/ 3965 w 6690"/>
                <a:gd name="T43" fmla="*/ 5791 h 6674"/>
                <a:gd name="T44" fmla="*/ 5644 w 6690"/>
                <a:gd name="T45" fmla="*/ 4375 h 6674"/>
                <a:gd name="T46" fmla="*/ 5853 w 6690"/>
                <a:gd name="T47" fmla="*/ 3312 h 6674"/>
                <a:gd name="T48" fmla="*/ 5715 w 6690"/>
                <a:gd name="T49" fmla="*/ 2429 h 6674"/>
                <a:gd name="T50" fmla="*/ 5982 w 6690"/>
                <a:gd name="T51" fmla="*/ 2090 h 6674"/>
                <a:gd name="T52" fmla="*/ 6270 w 6690"/>
                <a:gd name="T53" fmla="*/ 1803 h 6674"/>
                <a:gd name="T54" fmla="*/ 6340 w 6690"/>
                <a:gd name="T55" fmla="*/ 1940 h 6674"/>
                <a:gd name="T56" fmla="*/ 6631 w 6690"/>
                <a:gd name="T57" fmla="*/ 3058 h 6674"/>
                <a:gd name="T58" fmla="*/ 6307 w 6690"/>
                <a:gd name="T59" fmla="*/ 4782 h 6674"/>
                <a:gd name="T60" fmla="*/ 4233 w 6690"/>
                <a:gd name="T61" fmla="*/ 6525 h 6674"/>
                <a:gd name="T62" fmla="*/ 3035 w 6690"/>
                <a:gd name="T63" fmla="*/ 6640 h 6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90" h="6674">
                  <a:moveTo>
                    <a:pt x="3035" y="6640"/>
                  </a:moveTo>
                  <a:cubicBezTo>
                    <a:pt x="2791" y="6614"/>
                    <a:pt x="2553" y="6571"/>
                    <a:pt x="2399" y="6524"/>
                  </a:cubicBezTo>
                  <a:cubicBezTo>
                    <a:pt x="1476" y="6243"/>
                    <a:pt x="722" y="5604"/>
                    <a:pt x="322" y="4766"/>
                  </a:cubicBezTo>
                  <a:cubicBezTo>
                    <a:pt x="169" y="4444"/>
                    <a:pt x="138" y="4350"/>
                    <a:pt x="30" y="3871"/>
                  </a:cubicBezTo>
                  <a:cubicBezTo>
                    <a:pt x="13" y="3799"/>
                    <a:pt x="0" y="3553"/>
                    <a:pt x="0" y="3327"/>
                  </a:cubicBezTo>
                  <a:cubicBezTo>
                    <a:pt x="0" y="3100"/>
                    <a:pt x="13" y="2854"/>
                    <a:pt x="30" y="2782"/>
                  </a:cubicBezTo>
                  <a:cubicBezTo>
                    <a:pt x="142" y="2288"/>
                    <a:pt x="170" y="2203"/>
                    <a:pt x="339" y="1855"/>
                  </a:cubicBezTo>
                  <a:cubicBezTo>
                    <a:pt x="509" y="1504"/>
                    <a:pt x="745" y="1186"/>
                    <a:pt x="1044" y="905"/>
                  </a:cubicBezTo>
                  <a:cubicBezTo>
                    <a:pt x="1528" y="449"/>
                    <a:pt x="2019" y="202"/>
                    <a:pt x="2766" y="40"/>
                  </a:cubicBezTo>
                  <a:cubicBezTo>
                    <a:pt x="2947" y="0"/>
                    <a:pt x="3773" y="15"/>
                    <a:pt x="3993" y="61"/>
                  </a:cubicBezTo>
                  <a:cubicBezTo>
                    <a:pt x="4257" y="117"/>
                    <a:pt x="4826" y="324"/>
                    <a:pt x="4826" y="364"/>
                  </a:cubicBezTo>
                  <a:cubicBezTo>
                    <a:pt x="4826" y="371"/>
                    <a:pt x="4707" y="499"/>
                    <a:pt x="4561" y="648"/>
                  </a:cubicBezTo>
                  <a:cubicBezTo>
                    <a:pt x="4265" y="953"/>
                    <a:pt x="4302" y="941"/>
                    <a:pt x="3936" y="848"/>
                  </a:cubicBezTo>
                  <a:cubicBezTo>
                    <a:pt x="3239" y="670"/>
                    <a:pt x="2508" y="799"/>
                    <a:pt x="1890" y="1211"/>
                  </a:cubicBezTo>
                  <a:cubicBezTo>
                    <a:pt x="1648" y="1371"/>
                    <a:pt x="1287" y="1750"/>
                    <a:pt x="1137" y="2000"/>
                  </a:cubicBezTo>
                  <a:cubicBezTo>
                    <a:pt x="874" y="2439"/>
                    <a:pt x="776" y="2803"/>
                    <a:pt x="776" y="3341"/>
                  </a:cubicBezTo>
                  <a:cubicBezTo>
                    <a:pt x="777" y="3757"/>
                    <a:pt x="812" y="3943"/>
                    <a:pt x="960" y="4302"/>
                  </a:cubicBezTo>
                  <a:cubicBezTo>
                    <a:pt x="1252" y="5010"/>
                    <a:pt x="1968" y="5635"/>
                    <a:pt x="2667" y="5791"/>
                  </a:cubicBezTo>
                  <a:cubicBezTo>
                    <a:pt x="2745" y="5808"/>
                    <a:pt x="2868" y="5836"/>
                    <a:pt x="2940" y="5852"/>
                  </a:cubicBezTo>
                  <a:cubicBezTo>
                    <a:pt x="3013" y="5868"/>
                    <a:pt x="3182" y="5881"/>
                    <a:pt x="3316" y="5881"/>
                  </a:cubicBezTo>
                  <a:cubicBezTo>
                    <a:pt x="3450" y="5881"/>
                    <a:pt x="3619" y="5868"/>
                    <a:pt x="3692" y="5852"/>
                  </a:cubicBezTo>
                  <a:cubicBezTo>
                    <a:pt x="3764" y="5836"/>
                    <a:pt x="3888" y="5808"/>
                    <a:pt x="3965" y="5791"/>
                  </a:cubicBezTo>
                  <a:cubicBezTo>
                    <a:pt x="4635" y="5641"/>
                    <a:pt x="5342" y="5045"/>
                    <a:pt x="5644" y="4375"/>
                  </a:cubicBezTo>
                  <a:cubicBezTo>
                    <a:pt x="5813" y="4000"/>
                    <a:pt x="5855" y="3789"/>
                    <a:pt x="5853" y="3312"/>
                  </a:cubicBezTo>
                  <a:cubicBezTo>
                    <a:pt x="5852" y="2890"/>
                    <a:pt x="5819" y="2679"/>
                    <a:pt x="5715" y="2429"/>
                  </a:cubicBezTo>
                  <a:cubicBezTo>
                    <a:pt x="5698" y="2388"/>
                    <a:pt x="5755" y="2317"/>
                    <a:pt x="5982" y="2090"/>
                  </a:cubicBezTo>
                  <a:lnTo>
                    <a:pt x="6270" y="1803"/>
                  </a:lnTo>
                  <a:lnTo>
                    <a:pt x="6340" y="1940"/>
                  </a:lnTo>
                  <a:cubicBezTo>
                    <a:pt x="6482" y="2216"/>
                    <a:pt x="6582" y="2600"/>
                    <a:pt x="6631" y="3058"/>
                  </a:cubicBezTo>
                  <a:cubicBezTo>
                    <a:pt x="6690" y="3598"/>
                    <a:pt x="6563" y="4274"/>
                    <a:pt x="6307" y="4782"/>
                  </a:cubicBezTo>
                  <a:cubicBezTo>
                    <a:pt x="5880" y="5630"/>
                    <a:pt x="5168" y="6229"/>
                    <a:pt x="4233" y="6525"/>
                  </a:cubicBezTo>
                  <a:cubicBezTo>
                    <a:pt x="3937" y="6618"/>
                    <a:pt x="3359" y="6674"/>
                    <a:pt x="3035" y="6640"/>
                  </a:cubicBez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6200" tIns="38101" rIns="76200" bIns="3810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61970">
                <a:defRPr/>
              </a:pPr>
              <a:endParaRPr lang="zh-TW" altLang="en-US" sz="150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33" name="Freeform 69">
              <a:extLst>
                <a:ext uri="{FF2B5EF4-FFF2-40B4-BE49-F238E27FC236}">
                  <a16:creationId xmlns:a16="http://schemas.microsoft.com/office/drawing/2014/main" id="{2294DCCC-EDFB-4FDE-99B8-D9CB3B6DD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1712" y="2230587"/>
              <a:ext cx="1367314" cy="1372473"/>
            </a:xfrm>
            <a:custGeom>
              <a:avLst/>
              <a:gdLst>
                <a:gd name="T0" fmla="*/ 1147 w 7008"/>
                <a:gd name="T1" fmla="*/ 7009 h 7039"/>
                <a:gd name="T2" fmla="*/ 121 w 7008"/>
                <a:gd name="T3" fmla="*/ 6209 h 7039"/>
                <a:gd name="T4" fmla="*/ 9 w 7008"/>
                <a:gd name="T5" fmla="*/ 5715 h 7039"/>
                <a:gd name="T6" fmla="*/ 59 w 7008"/>
                <a:gd name="T7" fmla="*/ 5253 h 7039"/>
                <a:gd name="T8" fmla="*/ 1810 w 7008"/>
                <a:gd name="T9" fmla="*/ 4372 h 7039"/>
                <a:gd name="T10" fmla="*/ 2008 w 7008"/>
                <a:gd name="T11" fmla="*/ 4431 h 7039"/>
                <a:gd name="T12" fmla="*/ 3175 w 7008"/>
                <a:gd name="T13" fmla="*/ 3306 h 7039"/>
                <a:gd name="T14" fmla="*/ 4300 w 7008"/>
                <a:gd name="T15" fmla="*/ 2181 h 7039"/>
                <a:gd name="T16" fmla="*/ 4283 w 7008"/>
                <a:gd name="T17" fmla="*/ 2043 h 7039"/>
                <a:gd name="T18" fmla="*/ 4248 w 7008"/>
                <a:gd name="T19" fmla="*/ 1669 h 7039"/>
                <a:gd name="T20" fmla="*/ 4230 w 7008"/>
                <a:gd name="T21" fmla="*/ 1433 h 7039"/>
                <a:gd name="T22" fmla="*/ 4946 w 7008"/>
                <a:gd name="T23" fmla="*/ 717 h 7039"/>
                <a:gd name="T24" fmla="*/ 5680 w 7008"/>
                <a:gd name="T25" fmla="*/ 0 h 7039"/>
                <a:gd name="T26" fmla="*/ 5713 w 7008"/>
                <a:gd name="T27" fmla="*/ 176 h 7039"/>
                <a:gd name="T28" fmla="*/ 5834 w 7008"/>
                <a:gd name="T29" fmla="*/ 1133 h 7039"/>
                <a:gd name="T30" fmla="*/ 6462 w 7008"/>
                <a:gd name="T31" fmla="*/ 1270 h 7039"/>
                <a:gd name="T32" fmla="*/ 6999 w 7008"/>
                <a:gd name="T33" fmla="*/ 1341 h 7039"/>
                <a:gd name="T34" fmla="*/ 6281 w 7008"/>
                <a:gd name="T35" fmla="*/ 2091 h 7039"/>
                <a:gd name="T36" fmla="*/ 5548 w 7008"/>
                <a:gd name="T37" fmla="*/ 2824 h 7039"/>
                <a:gd name="T38" fmla="*/ 5408 w 7008"/>
                <a:gd name="T39" fmla="*/ 2797 h 7039"/>
                <a:gd name="T40" fmla="*/ 5056 w 7008"/>
                <a:gd name="T41" fmla="*/ 2756 h 7039"/>
                <a:gd name="T42" fmla="*/ 4844 w 7008"/>
                <a:gd name="T43" fmla="*/ 2742 h 7039"/>
                <a:gd name="T44" fmla="*/ 3721 w 7008"/>
                <a:gd name="T45" fmla="*/ 3862 h 7039"/>
                <a:gd name="T46" fmla="*/ 2611 w 7008"/>
                <a:gd name="T47" fmla="*/ 5052 h 7039"/>
                <a:gd name="T48" fmla="*/ 2668 w 7008"/>
                <a:gd name="T49" fmla="*/ 5278 h 7039"/>
                <a:gd name="T50" fmla="*/ 2669 w 7008"/>
                <a:gd name="T51" fmla="*/ 6041 h 7039"/>
                <a:gd name="T52" fmla="*/ 1334 w 7008"/>
                <a:gd name="T53" fmla="*/ 7024 h 7039"/>
                <a:gd name="T54" fmla="*/ 1147 w 7008"/>
                <a:gd name="T55" fmla="*/ 7009 h 7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08" h="7039">
                  <a:moveTo>
                    <a:pt x="1147" y="7009"/>
                  </a:moveTo>
                  <a:cubicBezTo>
                    <a:pt x="673" y="6910"/>
                    <a:pt x="328" y="6640"/>
                    <a:pt x="121" y="6209"/>
                  </a:cubicBezTo>
                  <a:cubicBezTo>
                    <a:pt x="29" y="6018"/>
                    <a:pt x="18" y="5970"/>
                    <a:pt x="9" y="5715"/>
                  </a:cubicBezTo>
                  <a:cubicBezTo>
                    <a:pt x="0" y="5482"/>
                    <a:pt x="9" y="5402"/>
                    <a:pt x="59" y="5253"/>
                  </a:cubicBezTo>
                  <a:cubicBezTo>
                    <a:pt x="310" y="4512"/>
                    <a:pt x="1116" y="4106"/>
                    <a:pt x="1810" y="4372"/>
                  </a:cubicBezTo>
                  <a:cubicBezTo>
                    <a:pt x="1896" y="4404"/>
                    <a:pt x="1985" y="4431"/>
                    <a:pt x="2008" y="4431"/>
                  </a:cubicBezTo>
                  <a:cubicBezTo>
                    <a:pt x="2032" y="4431"/>
                    <a:pt x="2557" y="3925"/>
                    <a:pt x="3175" y="3306"/>
                  </a:cubicBezTo>
                  <a:lnTo>
                    <a:pt x="4300" y="2181"/>
                  </a:lnTo>
                  <a:lnTo>
                    <a:pt x="4283" y="2043"/>
                  </a:lnTo>
                  <a:cubicBezTo>
                    <a:pt x="4274" y="1967"/>
                    <a:pt x="4258" y="1799"/>
                    <a:pt x="4248" y="1669"/>
                  </a:cubicBezTo>
                  <a:lnTo>
                    <a:pt x="4230" y="1433"/>
                  </a:lnTo>
                  <a:lnTo>
                    <a:pt x="4946" y="717"/>
                  </a:lnTo>
                  <a:cubicBezTo>
                    <a:pt x="5340" y="322"/>
                    <a:pt x="5670" y="0"/>
                    <a:pt x="5680" y="0"/>
                  </a:cubicBezTo>
                  <a:cubicBezTo>
                    <a:pt x="5690" y="0"/>
                    <a:pt x="5705" y="79"/>
                    <a:pt x="5713" y="176"/>
                  </a:cubicBezTo>
                  <a:cubicBezTo>
                    <a:pt x="5739" y="457"/>
                    <a:pt x="5818" y="1082"/>
                    <a:pt x="5834" y="1133"/>
                  </a:cubicBezTo>
                  <a:cubicBezTo>
                    <a:pt x="5856" y="1203"/>
                    <a:pt x="5895" y="1211"/>
                    <a:pt x="6462" y="1270"/>
                  </a:cubicBezTo>
                  <a:cubicBezTo>
                    <a:pt x="6748" y="1300"/>
                    <a:pt x="6990" y="1332"/>
                    <a:pt x="6999" y="1341"/>
                  </a:cubicBezTo>
                  <a:cubicBezTo>
                    <a:pt x="7008" y="1350"/>
                    <a:pt x="6685" y="1687"/>
                    <a:pt x="6281" y="2091"/>
                  </a:cubicBezTo>
                  <a:lnTo>
                    <a:pt x="5548" y="2824"/>
                  </a:lnTo>
                  <a:lnTo>
                    <a:pt x="5408" y="2797"/>
                  </a:lnTo>
                  <a:cubicBezTo>
                    <a:pt x="5331" y="2782"/>
                    <a:pt x="5172" y="2763"/>
                    <a:pt x="5056" y="2756"/>
                  </a:cubicBezTo>
                  <a:lnTo>
                    <a:pt x="4844" y="2742"/>
                  </a:lnTo>
                  <a:lnTo>
                    <a:pt x="3721" y="3862"/>
                  </a:lnTo>
                  <a:cubicBezTo>
                    <a:pt x="2741" y="4838"/>
                    <a:pt x="2599" y="4990"/>
                    <a:pt x="2611" y="5052"/>
                  </a:cubicBezTo>
                  <a:cubicBezTo>
                    <a:pt x="2618" y="5091"/>
                    <a:pt x="2644" y="5192"/>
                    <a:pt x="2668" y="5278"/>
                  </a:cubicBezTo>
                  <a:cubicBezTo>
                    <a:pt x="2726" y="5478"/>
                    <a:pt x="2726" y="5846"/>
                    <a:pt x="2669" y="6041"/>
                  </a:cubicBezTo>
                  <a:cubicBezTo>
                    <a:pt x="2502" y="6609"/>
                    <a:pt x="1918" y="7039"/>
                    <a:pt x="1334" y="7024"/>
                  </a:cubicBezTo>
                  <a:cubicBezTo>
                    <a:pt x="1262" y="7022"/>
                    <a:pt x="1178" y="7015"/>
                    <a:pt x="1147" y="7009"/>
                  </a:cubicBezTo>
                  <a:close/>
                </a:path>
              </a:pathLst>
            </a:custGeom>
            <a:solidFill>
              <a:srgbClr val="6BCBC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6200" tIns="38101" rIns="76200" bIns="3810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61970">
                <a:defRPr/>
              </a:pPr>
              <a:endParaRPr lang="zh-TW" altLang="en-US" sz="150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</p:grp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556EFCCA-FD1C-4F0F-B7BF-7255CD6C7833}"/>
              </a:ext>
            </a:extLst>
          </p:cNvPr>
          <p:cNvSpPr txBox="1"/>
          <p:nvPr/>
        </p:nvSpPr>
        <p:spPr>
          <a:xfrm>
            <a:off x="1233799" y="3722905"/>
            <a:ext cx="208060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altLang="zh-TW" sz="2400" dirty="0">
                <a:ea typeface="微軟正黑體" panose="020B0604030504040204" pitchFamily="34" charset="-120"/>
              </a:rPr>
              <a:t>Two-stage  investment</a:t>
            </a:r>
            <a:endParaRPr lang="zh-TW" altLang="en-US" sz="2400" dirty="0"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3863D7A-3FF5-4961-A6A8-9963AD7BA2C7}"/>
              </a:ext>
            </a:extLst>
          </p:cNvPr>
          <p:cNvSpPr/>
          <p:nvPr/>
        </p:nvSpPr>
        <p:spPr>
          <a:xfrm>
            <a:off x="1035018" y="5129356"/>
            <a:ext cx="1385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Initial Investment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477BC06-6858-459C-81B7-4BFB867F3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en-US" altLang="zh-TW" smtClean="0"/>
              <a:t>26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2348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A65A9B-492C-464E-9893-E10057C72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IAPS</a:t>
            </a:r>
            <a:r>
              <a:rPr lang="zh-TW" altLang="en-US" dirty="0"/>
              <a:t> </a:t>
            </a:r>
            <a:r>
              <a:rPr lang="en-US" altLang="zh-TW" dirty="0"/>
              <a:t>AWARD</a:t>
            </a:r>
            <a:endParaRPr lang="zh-TW" altLang="en-US" dirty="0"/>
          </a:p>
        </p:txBody>
      </p: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D69597E3-A773-4FA9-AC2C-88E252DD36AF}"/>
              </a:ext>
            </a:extLst>
          </p:cNvPr>
          <p:cNvGrpSpPr/>
          <p:nvPr/>
        </p:nvGrpSpPr>
        <p:grpSpPr>
          <a:xfrm>
            <a:off x="1269876" y="1124744"/>
            <a:ext cx="9125030" cy="3507774"/>
            <a:chOff x="540898" y="2132856"/>
            <a:chExt cx="9125030" cy="3507774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50A94E9D-49C2-42CF-8F47-39BEF4566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89489" y="4932020"/>
              <a:ext cx="1316167" cy="566621"/>
            </a:xfrm>
            <a:prstGeom prst="rect">
              <a:avLst/>
            </a:prstGeom>
          </p:spPr>
        </p:pic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0D3B78AC-D0DF-490B-A443-6EA2CC877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256" y="4154796"/>
              <a:ext cx="1368152" cy="383082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788FB4FD-D387-4B71-A6B9-70534AEC3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68" b="24267"/>
            <a:stretch/>
          </p:blipFill>
          <p:spPr>
            <a:xfrm>
              <a:off x="1151021" y="2677818"/>
              <a:ext cx="917387" cy="401067"/>
            </a:xfrm>
            <a:prstGeom prst="rect">
              <a:avLst/>
            </a:prstGeom>
          </p:spPr>
        </p:pic>
        <p:pic>
          <p:nvPicPr>
            <p:cNvPr id="6" name="Picture 2" descr="http://www.othe.com.tw/images/othe%20logo1.png">
              <a:extLst>
                <a:ext uri="{FF2B5EF4-FFF2-40B4-BE49-F238E27FC236}">
                  <a16:creationId xmlns:a16="http://schemas.microsoft.com/office/drawing/2014/main" id="{2C30F5AF-7699-4E7C-B5DD-4E643C70C8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455" r="63830" b="20545"/>
            <a:stretch/>
          </p:blipFill>
          <p:spPr bwMode="auto">
            <a:xfrm>
              <a:off x="909836" y="3355083"/>
              <a:ext cx="1223668" cy="279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A7572C2A-58E7-47DB-B9B1-350049E8E9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l="10237" t="32899" r="74161" b="58636"/>
            <a:stretch/>
          </p:blipFill>
          <p:spPr>
            <a:xfrm>
              <a:off x="656030" y="4655014"/>
              <a:ext cx="1246379" cy="423649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6B58AFE8-7108-41A6-89BD-2A21F9550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346" y="2698846"/>
              <a:ext cx="525960" cy="523221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E0B25431-46CC-4FFD-A6E9-952076EEC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0898" y="3726321"/>
              <a:ext cx="950725" cy="336333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3186200E-E4C3-44E5-8332-F525ED0C44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/>
            <a:srcRect l="12600" t="24668" r="77028" b="67429"/>
            <a:stretch/>
          </p:blipFill>
          <p:spPr>
            <a:xfrm>
              <a:off x="1040756" y="5086479"/>
              <a:ext cx="1068540" cy="437107"/>
            </a:xfrm>
            <a:prstGeom prst="rect">
              <a:avLst/>
            </a:prstGeom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54889ECE-F52D-48C4-8259-41D8BC84A31A}"/>
                </a:ext>
              </a:extLst>
            </p:cNvPr>
            <p:cNvSpPr txBox="1"/>
            <p:nvPr/>
          </p:nvSpPr>
          <p:spPr>
            <a:xfrm>
              <a:off x="909836" y="2132856"/>
              <a:ext cx="844333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ctr" anchorCtr="1">
              <a:spAutoFit/>
            </a:bodyPr>
            <a:lstStyle/>
            <a:p>
              <a:r>
                <a:rPr lang="en-US" altLang="zh-TW" sz="2800" dirty="0"/>
                <a:t>2016        </a:t>
              </a:r>
              <a:r>
                <a:rPr lang="zh-TW" altLang="en-US" sz="2800" dirty="0"/>
                <a:t> </a:t>
              </a:r>
              <a:r>
                <a:rPr lang="en-US" altLang="zh-TW" sz="2800" dirty="0"/>
                <a:t>    2017     </a:t>
              </a:r>
              <a:r>
                <a:rPr lang="zh-TW" altLang="en-US" sz="2800" dirty="0"/>
                <a:t> </a:t>
              </a:r>
              <a:r>
                <a:rPr lang="en-US" altLang="zh-TW" sz="2800" dirty="0"/>
                <a:t>       2018      </a:t>
              </a:r>
              <a:r>
                <a:rPr lang="zh-TW" altLang="en-US" sz="2800" dirty="0"/>
                <a:t> </a:t>
              </a:r>
              <a:r>
                <a:rPr lang="en-US" altLang="zh-TW" sz="2800" dirty="0"/>
                <a:t>      2019       </a:t>
              </a:r>
              <a:r>
                <a:rPr lang="zh-TW" altLang="en-US" sz="2800" dirty="0"/>
                <a:t> </a:t>
              </a:r>
              <a:r>
                <a:rPr lang="en-US" altLang="zh-TW" sz="2800" dirty="0"/>
                <a:t>     2020</a:t>
              </a:r>
              <a:endParaRPr lang="zh-TW" altLang="en-US" sz="2800" dirty="0"/>
            </a:p>
          </p:txBody>
        </p: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DBC99BFD-D86C-4560-A898-5EEC26CB9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22897" y="3428028"/>
              <a:ext cx="1113365" cy="456297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CABFDA5D-48D9-4ACD-A994-D17841F6C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03059" y="3900988"/>
              <a:ext cx="1089028" cy="523220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602C1D21-2430-438C-BAE4-71DA6CCD1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55719" y="4412113"/>
              <a:ext cx="985600" cy="620563"/>
            </a:xfrm>
            <a:prstGeom prst="rect">
              <a:avLst/>
            </a:prstGeom>
          </p:spPr>
        </p:pic>
        <p:pic>
          <p:nvPicPr>
            <p:cNvPr id="24" name="Picture 2" descr="http://www.surglasses.com/img/logo.png">
              <a:extLst>
                <a:ext uri="{FF2B5EF4-FFF2-40B4-BE49-F238E27FC236}">
                  <a16:creationId xmlns:a16="http://schemas.microsoft.com/office/drawing/2014/main" id="{D25944F7-D7EF-4E82-99CD-B76B3F9E51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8556" y="2756439"/>
              <a:ext cx="775570" cy="444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491AD0D8-B9F0-4504-B001-CECA5D472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3376" y="4117583"/>
              <a:ext cx="1649492" cy="231508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148BF2A0-10CE-48F6-8518-31BD4221A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254285" y="3249490"/>
              <a:ext cx="540672" cy="679306"/>
            </a:xfrm>
            <a:prstGeom prst="rect">
              <a:avLst/>
            </a:prstGeom>
          </p:spPr>
        </p:pic>
        <p:pic>
          <p:nvPicPr>
            <p:cNvPr id="28" name="Picture 8" descr="Bravo - software that simple solves complex work procedures">
              <a:extLst>
                <a:ext uri="{FF2B5EF4-FFF2-40B4-BE49-F238E27FC236}">
                  <a16:creationId xmlns:a16="http://schemas.microsoft.com/office/drawing/2014/main" id="{C146597F-73D6-4976-AD80-3A0AE0B5F0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4785" y="4537878"/>
              <a:ext cx="1098247" cy="308883"/>
            </a:xfrm>
            <a:prstGeom prst="rect">
              <a:avLst/>
            </a:prstGeom>
            <a:solidFill>
              <a:srgbClr val="92D050"/>
            </a:solidFill>
          </p:spPr>
        </p:pic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A42F7B12-BCE3-485F-A143-9393C0BE87E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11" y="2951483"/>
              <a:ext cx="0" cy="253097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接點 33">
              <a:extLst>
                <a:ext uri="{FF2B5EF4-FFF2-40B4-BE49-F238E27FC236}">
                  <a16:creationId xmlns:a16="http://schemas.microsoft.com/office/drawing/2014/main" id="{83BF7B58-D068-4C09-836A-D1422C61EAB0}"/>
                </a:ext>
              </a:extLst>
            </p:cNvPr>
            <p:cNvCxnSpPr>
              <a:cxnSpLocks/>
            </p:cNvCxnSpPr>
            <p:nvPr/>
          </p:nvCxnSpPr>
          <p:spPr>
            <a:xfrm>
              <a:off x="4187455" y="2951483"/>
              <a:ext cx="0" cy="253097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215F44D4-E380-4555-B96E-D6DF2BA3B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473139" y="2878351"/>
              <a:ext cx="822856" cy="505203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2FF99563-1784-45D9-95AF-14F0F08DD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181385" y="2672739"/>
              <a:ext cx="978925" cy="557489"/>
            </a:xfrm>
            <a:prstGeom prst="rect">
              <a:avLst/>
            </a:prstGeom>
          </p:spPr>
        </p:pic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D7F5F96B-2BE0-4347-8413-99DF4282E8F5}"/>
                </a:ext>
              </a:extLst>
            </p:cNvPr>
            <p:cNvCxnSpPr>
              <a:cxnSpLocks/>
            </p:cNvCxnSpPr>
            <p:nvPr/>
          </p:nvCxnSpPr>
          <p:spPr>
            <a:xfrm>
              <a:off x="6093184" y="2951483"/>
              <a:ext cx="0" cy="253097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接點 35">
              <a:extLst>
                <a:ext uri="{FF2B5EF4-FFF2-40B4-BE49-F238E27FC236}">
                  <a16:creationId xmlns:a16="http://schemas.microsoft.com/office/drawing/2014/main" id="{057FB1B4-4621-4763-8F5A-F9CF4C5A87CE}"/>
                </a:ext>
              </a:extLst>
            </p:cNvPr>
            <p:cNvCxnSpPr>
              <a:cxnSpLocks/>
            </p:cNvCxnSpPr>
            <p:nvPr/>
          </p:nvCxnSpPr>
          <p:spPr>
            <a:xfrm>
              <a:off x="7900335" y="2951483"/>
              <a:ext cx="0" cy="253097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0" name="Picture 2" descr="banner-logo">
              <a:extLst>
                <a:ext uri="{FF2B5EF4-FFF2-40B4-BE49-F238E27FC236}">
                  <a16:creationId xmlns:a16="http://schemas.microsoft.com/office/drawing/2014/main" id="{6A3A20EE-3CF5-45FD-8A24-BA56F9EE6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2426" y="2749648"/>
              <a:ext cx="553417" cy="55341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A2E3F40C-12B3-4016-B680-B6CE6504E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355383" y="3524866"/>
              <a:ext cx="1332638" cy="337449"/>
            </a:xfrm>
            <a:prstGeom prst="rect">
              <a:avLst/>
            </a:prstGeom>
          </p:spPr>
        </p:pic>
        <p:pic>
          <p:nvPicPr>
            <p:cNvPr id="2056" name="Picture 8" descr="Untitled">
              <a:extLst>
                <a:ext uri="{FF2B5EF4-FFF2-40B4-BE49-F238E27FC236}">
                  <a16:creationId xmlns:a16="http://schemas.microsoft.com/office/drawing/2014/main" id="{23DFA0C8-B491-4D1D-B880-F3A2330EF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2873" y="2749648"/>
              <a:ext cx="770432" cy="7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802E12FB-6ADA-47E1-BA86-8B25E5030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153502" y="3936107"/>
              <a:ext cx="1242778" cy="515870"/>
            </a:xfrm>
            <a:prstGeom prst="rect">
              <a:avLst/>
            </a:prstGeom>
          </p:spPr>
        </p:pic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05B4BD76-211E-473F-AFDD-9E83C72E5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359819" y="4378789"/>
              <a:ext cx="1504950" cy="552450"/>
            </a:xfrm>
            <a:prstGeom prst="rect">
              <a:avLst/>
            </a:prstGeom>
          </p:spPr>
        </p:pic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F9E23632-12F3-4536-BF44-902F55878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169526" y="5010512"/>
              <a:ext cx="1419225" cy="552450"/>
            </a:xfrm>
            <a:prstGeom prst="rect">
              <a:avLst/>
            </a:prstGeom>
          </p:spPr>
        </p:pic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4378ED79-B06D-4053-8564-F6B80C574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128349" y="4935948"/>
              <a:ext cx="784457" cy="704682"/>
            </a:xfrm>
            <a:prstGeom prst="rect">
              <a:avLst/>
            </a:prstGeom>
          </p:spPr>
        </p:pic>
        <p:pic>
          <p:nvPicPr>
            <p:cNvPr id="46" name="圖片 45">
              <a:extLst>
                <a:ext uri="{FF2B5EF4-FFF2-40B4-BE49-F238E27FC236}">
                  <a16:creationId xmlns:a16="http://schemas.microsoft.com/office/drawing/2014/main" id="{AAABFB33-6ED4-4544-936A-F7749B917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883547" y="3478507"/>
              <a:ext cx="1108488" cy="459985"/>
            </a:xfrm>
            <a:prstGeom prst="rect">
              <a:avLst/>
            </a:prstGeom>
          </p:spPr>
        </p:pic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20FC52AD-9FA8-4BFB-8B23-097D04BC4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074602" y="2734853"/>
              <a:ext cx="1207873" cy="433259"/>
            </a:xfrm>
            <a:prstGeom prst="rect">
              <a:avLst/>
            </a:prstGeom>
          </p:spPr>
        </p:pic>
        <p:pic>
          <p:nvPicPr>
            <p:cNvPr id="48" name="圖片 47">
              <a:extLst>
                <a:ext uri="{FF2B5EF4-FFF2-40B4-BE49-F238E27FC236}">
                  <a16:creationId xmlns:a16="http://schemas.microsoft.com/office/drawing/2014/main" id="{09B318F7-1BBE-48BC-B799-D3EA54CC5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8013771" y="3313652"/>
              <a:ext cx="672930" cy="656314"/>
            </a:xfrm>
            <a:prstGeom prst="rect">
              <a:avLst/>
            </a:prstGeom>
          </p:spPr>
        </p:pic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A9823D91-59A1-4D7A-98EE-150DD209E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8057366" y="4154473"/>
              <a:ext cx="1207862" cy="419806"/>
            </a:xfrm>
            <a:prstGeom prst="rect">
              <a:avLst/>
            </a:prstGeom>
          </p:spPr>
        </p:pic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1C146CAD-897F-48C0-9223-71C498ECC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8743969" y="3388697"/>
              <a:ext cx="921959" cy="429252"/>
            </a:xfrm>
            <a:prstGeom prst="rect">
              <a:avLst/>
            </a:prstGeom>
          </p:spPr>
        </p:pic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30BC530B-6E67-4616-85B4-0C34CD159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8942470" y="4656419"/>
              <a:ext cx="680009" cy="867167"/>
            </a:xfrm>
            <a:prstGeom prst="rect">
              <a:avLst/>
            </a:prstGeom>
          </p:spPr>
        </p:pic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85266477-032A-4CFB-A431-1A764181A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7973448" y="4662726"/>
              <a:ext cx="846047" cy="835915"/>
            </a:xfrm>
            <a:prstGeom prst="rect">
              <a:avLst/>
            </a:prstGeom>
          </p:spPr>
        </p:pic>
      </p:grpSp>
      <p:pic>
        <p:nvPicPr>
          <p:cNvPr id="2062" name="Picture 14" descr="交大「IAPS Award」頒獎產官學力挺支持台灣新創– AI與MarTech研究">
            <a:extLst>
              <a:ext uri="{FF2B5EF4-FFF2-40B4-BE49-F238E27FC236}">
                <a16:creationId xmlns:a16="http://schemas.microsoft.com/office/drawing/2014/main" id="{04418E8D-DF9C-476B-9A45-7AFFC5021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435" y="4651779"/>
            <a:ext cx="3045458" cy="169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About IAPS - IAPS">
            <a:extLst>
              <a:ext uri="{FF2B5EF4-FFF2-40B4-BE49-F238E27FC236}">
                <a16:creationId xmlns:a16="http://schemas.microsoft.com/office/drawing/2014/main" id="{299624B6-B25F-4B26-BF7B-885CB6401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62" y="4616924"/>
            <a:ext cx="2600496" cy="17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2A05AD18-7099-4EA8-A222-95FBE912D6C8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565058" y="4623181"/>
            <a:ext cx="3761470" cy="1733664"/>
          </a:xfrm>
          <a:prstGeom prst="rect">
            <a:avLst/>
          </a:prstGeom>
        </p:spPr>
      </p:pic>
      <p:sp>
        <p:nvSpPr>
          <p:cNvPr id="57" name="投影片編號版面配置區 56">
            <a:extLst>
              <a:ext uri="{FF2B5EF4-FFF2-40B4-BE49-F238E27FC236}">
                <a16:creationId xmlns:a16="http://schemas.microsoft.com/office/drawing/2014/main" id="{193ED9B6-8F13-487C-937B-414E102F3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4820" y="5679811"/>
            <a:ext cx="1219201" cy="273049"/>
          </a:xfrm>
        </p:spPr>
        <p:txBody>
          <a:bodyPr/>
          <a:lstStyle/>
          <a:p>
            <a:pPr rtl="0"/>
            <a:fld id="{AAEAE4A8-A6E5-453E-B946-FB774B73F48C}" type="slidenum">
              <a:rPr lang="en-US" altLang="zh-TW" smtClean="0"/>
              <a:t>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757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" descr="Image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 trans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140" y="831946"/>
            <a:ext cx="10127952" cy="5765406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標題 1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IAPS</a:t>
            </a:r>
            <a:r>
              <a:rPr lang="zh-TW" altLang="en-US" dirty="0"/>
              <a:t> </a:t>
            </a:r>
            <a:r>
              <a:rPr lang="en-US" altLang="zh-TW" dirty="0"/>
              <a:t>ECOSYSTEM</a:t>
            </a:r>
            <a:endParaRPr lang="zh-TW" altLang="en-US" dirty="0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E21B6-FB5E-4576-B855-B5FAEE4F4D77}" type="slidenum">
              <a:rPr lang="zh-TW" altLang="en-US" smtClean="0">
                <a:solidFill>
                  <a:srgbClr val="4F271C">
                    <a:shade val="90000"/>
                  </a:srgbClr>
                </a:solidFill>
              </a:rPr>
              <a:pPr/>
              <a:t>28</a:t>
            </a:fld>
            <a:endParaRPr lang="zh-TW" altLang="en-US">
              <a:solidFill>
                <a:srgbClr val="4F271C">
                  <a:shade val="90000"/>
                </a:srgbClr>
              </a:solidFill>
            </a:endParaRPr>
          </a:p>
        </p:txBody>
      </p:sp>
      <p:sp>
        <p:nvSpPr>
          <p:cNvPr id="2" name="六邊形 1"/>
          <p:cNvSpPr/>
          <p:nvPr/>
        </p:nvSpPr>
        <p:spPr>
          <a:xfrm>
            <a:off x="3310014" y="4494764"/>
            <a:ext cx="1681163" cy="1409700"/>
          </a:xfrm>
          <a:prstGeom prst="hex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altLang="zh-TW" sz="1400" dirty="0">
                <a:latin typeface="Comic Sans MS" panose="030F0702030302020204" pitchFamily="66" charset="0"/>
                <a:ea typeface="Gadugi" panose="020B0502040204020203" pitchFamily="34" charset="0"/>
              </a:rPr>
              <a:t>Space Provided</a:t>
            </a:r>
            <a:endParaRPr lang="zh-TW" altLang="en-US" sz="1400" dirty="0">
              <a:latin typeface="Comic Sans MS" panose="030F0702030302020204" pitchFamily="66" charset="0"/>
            </a:endParaRPr>
          </a:p>
        </p:txBody>
      </p:sp>
      <p:sp>
        <p:nvSpPr>
          <p:cNvPr id="3" name="六邊形 2"/>
          <p:cNvSpPr/>
          <p:nvPr/>
        </p:nvSpPr>
        <p:spPr>
          <a:xfrm>
            <a:off x="4683581" y="3766847"/>
            <a:ext cx="1681163" cy="1409700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altLang="zh-TW" sz="1400" dirty="0">
                <a:latin typeface="Comic Sans MS" panose="030F0702030302020204" pitchFamily="66" charset="0"/>
                <a:ea typeface="Gadugi" panose="020B0502040204020203" pitchFamily="34" charset="0"/>
              </a:rPr>
              <a:t>Startup Community</a:t>
            </a:r>
            <a:endParaRPr lang="zh-TW" altLang="en-US" sz="1400" dirty="0">
              <a:latin typeface="Comic Sans MS" panose="030F0702030302020204" pitchFamily="66" charset="0"/>
            </a:endParaRPr>
          </a:p>
        </p:txBody>
      </p:sp>
      <p:sp>
        <p:nvSpPr>
          <p:cNvPr id="4" name="六邊形 3"/>
          <p:cNvSpPr/>
          <p:nvPr/>
        </p:nvSpPr>
        <p:spPr>
          <a:xfrm>
            <a:off x="4683581" y="2328572"/>
            <a:ext cx="1681163" cy="1409700"/>
          </a:xfrm>
          <a:prstGeom prst="hexag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altLang="zh-TW" sz="1400" dirty="0">
                <a:latin typeface="Comic Sans MS" panose="030F0702030302020204" pitchFamily="66" charset="0"/>
                <a:ea typeface="Gadugi" panose="020B0502040204020203" pitchFamily="34" charset="0"/>
              </a:rPr>
              <a:t>Corporate Engagement</a:t>
            </a:r>
            <a:endParaRPr lang="zh-TW" altLang="en-US" sz="1400" dirty="0">
              <a:latin typeface="Comic Sans MS" panose="030F0702030302020204" pitchFamily="66" charset="0"/>
            </a:endParaRPr>
          </a:p>
        </p:txBody>
      </p:sp>
      <p:sp>
        <p:nvSpPr>
          <p:cNvPr id="5" name="六邊形 4"/>
          <p:cNvSpPr/>
          <p:nvPr/>
        </p:nvSpPr>
        <p:spPr>
          <a:xfrm>
            <a:off x="6047617" y="4500272"/>
            <a:ext cx="1681163" cy="1409700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altLang="zh-TW" sz="1400" dirty="0">
                <a:latin typeface="Comic Sans MS" panose="030F0702030302020204" pitchFamily="66" charset="0"/>
                <a:ea typeface="Gadugi" panose="020B0502040204020203" pitchFamily="34" charset="0"/>
              </a:rPr>
              <a:t>Strategy Consulting</a:t>
            </a:r>
            <a:endParaRPr lang="zh-TW" altLang="en-US" sz="1400" dirty="0">
              <a:latin typeface="Comic Sans MS" panose="030F0702030302020204" pitchFamily="66" charset="0"/>
            </a:endParaRPr>
          </a:p>
        </p:txBody>
      </p:sp>
      <p:sp>
        <p:nvSpPr>
          <p:cNvPr id="6" name="六邊形 5"/>
          <p:cNvSpPr/>
          <p:nvPr/>
        </p:nvSpPr>
        <p:spPr>
          <a:xfrm>
            <a:off x="7421184" y="3795422"/>
            <a:ext cx="1681163" cy="1409700"/>
          </a:xfrm>
          <a:prstGeom prst="hexag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altLang="zh-TW" sz="1400" dirty="0">
                <a:latin typeface="Comic Sans MS" panose="030F0702030302020204" pitchFamily="66" charset="0"/>
                <a:ea typeface="Gadugi" panose="020B0502040204020203" pitchFamily="34" charset="0"/>
              </a:rPr>
              <a:t>Marketing Service</a:t>
            </a:r>
            <a:endParaRPr lang="zh-TW" altLang="en-US" sz="1400" dirty="0">
              <a:latin typeface="Comic Sans MS" panose="030F0702030302020204" pitchFamily="66" charset="0"/>
            </a:endParaRPr>
          </a:p>
        </p:txBody>
      </p:sp>
      <p:sp>
        <p:nvSpPr>
          <p:cNvPr id="7" name="六邊形 6"/>
          <p:cNvSpPr/>
          <p:nvPr/>
        </p:nvSpPr>
        <p:spPr>
          <a:xfrm>
            <a:off x="6047617" y="1609435"/>
            <a:ext cx="1681163" cy="1409700"/>
          </a:xfrm>
          <a:prstGeom prst="hex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altLang="zh-TW" sz="1400" dirty="0">
                <a:latin typeface="Comic Sans MS" panose="030F0702030302020204" pitchFamily="66" charset="0"/>
                <a:ea typeface="Gadugi" panose="020B0502040204020203" pitchFamily="34" charset="0"/>
              </a:rPr>
              <a:t>Funding Service</a:t>
            </a:r>
            <a:endParaRPr lang="zh-TW" altLang="en-US" sz="1400" dirty="0"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390477" y="1766291"/>
            <a:ext cx="2574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7030A0"/>
                </a:solidFill>
              </a:rPr>
              <a:t>CEO Club</a:t>
            </a:r>
          </a:p>
          <a:p>
            <a:r>
              <a:rPr lang="en-US" altLang="zh-TW" sz="1400" i="1" dirty="0"/>
              <a:t>[Dialogue with big corporate] </a:t>
            </a:r>
            <a:endParaRPr lang="zh-TW" altLang="en-US" sz="1400" i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332515" y="4494256"/>
            <a:ext cx="2233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00B050"/>
                </a:solidFill>
              </a:rPr>
              <a:t>Taiwan Tech Arena</a:t>
            </a:r>
          </a:p>
          <a:p>
            <a:r>
              <a:rPr lang="en-US" altLang="zh-TW" sz="1400" i="1" dirty="0"/>
              <a:t>[Global Startup Hub] </a:t>
            </a:r>
            <a:endParaRPr lang="zh-TW" altLang="en-US" sz="1400" i="1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1911749" y="5345749"/>
            <a:ext cx="2240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err="1">
                <a:solidFill>
                  <a:srgbClr val="00B050"/>
                </a:solidFill>
              </a:rPr>
              <a:t>HsinAn</a:t>
            </a:r>
            <a:endParaRPr lang="en-US" altLang="zh-TW" b="1" dirty="0">
              <a:solidFill>
                <a:srgbClr val="00B050"/>
              </a:solidFill>
            </a:endParaRPr>
          </a:p>
          <a:p>
            <a:r>
              <a:rPr lang="en-US" altLang="zh-TW" sz="1400" i="1" dirty="0"/>
              <a:t>[High-tech cluster] </a:t>
            </a:r>
            <a:endParaRPr lang="zh-TW" altLang="en-US" sz="1400" i="1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2437540" y="2702591"/>
            <a:ext cx="2240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7030A0"/>
                </a:solidFill>
              </a:rPr>
              <a:t>Business Matching</a:t>
            </a:r>
          </a:p>
          <a:p>
            <a:r>
              <a:rPr lang="en-US" altLang="zh-TW" sz="1400" i="1" dirty="0"/>
              <a:t>[Build up partnership] </a:t>
            </a:r>
            <a:endParaRPr lang="zh-TW" altLang="en-US" sz="1400" i="1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800899" y="5930524"/>
            <a:ext cx="2726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</a:rPr>
              <a:t>CXO Mentorship</a:t>
            </a:r>
          </a:p>
          <a:p>
            <a:r>
              <a:rPr lang="en-US" altLang="zh-TW" sz="1400" i="1" dirty="0"/>
              <a:t>[High impact, critical thinking] </a:t>
            </a:r>
            <a:endParaRPr lang="zh-TW" altLang="en-US" sz="1400" i="1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2514878" y="3701269"/>
            <a:ext cx="2426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</a:rPr>
              <a:t>Peers Group</a:t>
            </a:r>
          </a:p>
          <a:p>
            <a:r>
              <a:rPr lang="en-US" altLang="zh-TW" sz="1400" i="1" dirty="0"/>
              <a:t>[Share experience &amp; networks] </a:t>
            </a:r>
            <a:endParaRPr lang="zh-TW" altLang="en-US" sz="1400" i="1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8934776" y="3762818"/>
            <a:ext cx="265441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5">
                    <a:lumMod val="75000"/>
                  </a:schemeClr>
                </a:solidFill>
              </a:rPr>
              <a:t>Go Global</a:t>
            </a:r>
          </a:p>
          <a:p>
            <a:r>
              <a:rPr lang="en-US" altLang="zh-TW" sz="1400" i="1" dirty="0"/>
              <a:t>[Select qualified startup to connect overseas partner] </a:t>
            </a:r>
            <a:endParaRPr lang="zh-TW" altLang="en-US" sz="1400" i="1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8846139" y="4943317"/>
            <a:ext cx="187582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5">
                    <a:lumMod val="75000"/>
                  </a:schemeClr>
                </a:solidFill>
              </a:rPr>
              <a:t>Soft-Landing</a:t>
            </a:r>
          </a:p>
          <a:p>
            <a:r>
              <a:rPr lang="en-US" altLang="zh-TW" sz="1400" i="1" dirty="0"/>
              <a:t>[Business gateway for foreign startups] </a:t>
            </a:r>
            <a:endParaRPr lang="zh-TW" altLang="en-US" sz="1400" i="1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7724418" y="1473637"/>
            <a:ext cx="32665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Angel Investment Platform/ TX Venture</a:t>
            </a:r>
          </a:p>
          <a:p>
            <a:r>
              <a:rPr lang="en-US" altLang="zh-TW" sz="1400" i="1" dirty="0"/>
              <a:t>[Direct Investment to startups]</a:t>
            </a:r>
          </a:p>
          <a:p>
            <a:r>
              <a:rPr lang="en-US" altLang="zh-TW" sz="1400" i="1" dirty="0"/>
              <a:t>[Accelerate startups to acquire capital] </a:t>
            </a:r>
            <a:endParaRPr lang="zh-TW" altLang="en-US" sz="1400" i="1" dirty="0"/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882" y="3470463"/>
            <a:ext cx="1423729" cy="488372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23189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SUMMARY</a:t>
            </a:r>
            <a:endParaRPr lang="zh-TW" altLang="en-US" dirty="0"/>
          </a:p>
        </p:txBody>
      </p:sp>
      <p:sp>
        <p:nvSpPr>
          <p:cNvPr id="19" name="TextBox 30"/>
          <p:cNvSpPr txBox="1"/>
          <p:nvPr/>
        </p:nvSpPr>
        <p:spPr>
          <a:xfrm>
            <a:off x="478833" y="4287322"/>
            <a:ext cx="3248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b="1" kern="0" dirty="0">
                <a:solidFill>
                  <a:srgbClr val="1F497D"/>
                </a:solidFill>
                <a:ea typeface="微軟正黑體" panose="020B0604030504040204" pitchFamily="34" charset="-120"/>
                <a:cs typeface="Arial" pitchFamily="34" charset="0"/>
              </a:rPr>
              <a:t>Taiwan is Asia </a:t>
            </a:r>
            <a:r>
              <a:rPr lang="en-US" altLang="zh-TW" b="1" kern="0" dirty="0">
                <a:solidFill>
                  <a:srgbClr val="FF0000"/>
                </a:solidFill>
                <a:ea typeface="微軟正黑體" panose="020B0604030504040204" pitchFamily="34" charset="-120"/>
                <a:cs typeface="Arial" pitchFamily="34" charset="0"/>
              </a:rPr>
              <a:t>#1 “</a:t>
            </a:r>
            <a:r>
              <a:rPr lang="en-US" altLang="zh-TW" b="1" u="sng" kern="0" dirty="0">
                <a:solidFill>
                  <a:srgbClr val="FF0000"/>
                </a:solidFill>
                <a:ea typeface="微軟正黑體" panose="020B0604030504040204" pitchFamily="34" charset="-120"/>
                <a:cs typeface="Arial" pitchFamily="34" charset="0"/>
              </a:rPr>
              <a:t>Super Innovators</a:t>
            </a:r>
            <a:r>
              <a:rPr lang="en-US" altLang="zh-TW" b="1" kern="0" dirty="0">
                <a:solidFill>
                  <a:srgbClr val="FF0000"/>
                </a:solidFill>
                <a:ea typeface="微軟正黑體" panose="020B0604030504040204" pitchFamily="34" charset="-120"/>
                <a:cs typeface="Arial" pitchFamily="34" charset="0"/>
              </a:rPr>
              <a:t>”  </a:t>
            </a:r>
            <a:r>
              <a:rPr lang="en-US" altLang="zh-TW" b="1" kern="0" dirty="0">
                <a:solidFill>
                  <a:srgbClr val="1F497D"/>
                </a:solidFill>
                <a:ea typeface="微軟正黑體" panose="020B0604030504040204" pitchFamily="34" charset="-120"/>
                <a:cs typeface="Arial" pitchFamily="34" charset="0"/>
              </a:rPr>
              <a:t>by WEF, 2018</a:t>
            </a:r>
            <a:endParaRPr lang="en-US" altLang="zh-CN" b="1" kern="0" dirty="0">
              <a:solidFill>
                <a:srgbClr val="1F497D"/>
              </a:solidFill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20" name="TextBox 31"/>
          <p:cNvSpPr txBox="1"/>
          <p:nvPr/>
        </p:nvSpPr>
        <p:spPr>
          <a:xfrm>
            <a:off x="6805820" y="2937751"/>
            <a:ext cx="476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TW" b="1" kern="0" dirty="0">
                <a:solidFill>
                  <a:schemeClr val="accent6">
                    <a:lumMod val="75000"/>
                  </a:schemeClr>
                </a:solidFill>
                <a:ea typeface="微軟正黑體" panose="020B0604030504040204" pitchFamily="34" charset="-120"/>
                <a:cs typeface="Arial" pitchFamily="34" charset="0"/>
              </a:rPr>
              <a:t>Facilitate international startup to leverage Taiwan top manufacturing system.</a:t>
            </a:r>
          </a:p>
        </p:txBody>
      </p:sp>
      <p:sp>
        <p:nvSpPr>
          <p:cNvPr id="21" name="TextBox 32"/>
          <p:cNvSpPr txBox="1"/>
          <p:nvPr/>
        </p:nvSpPr>
        <p:spPr>
          <a:xfrm>
            <a:off x="7298134" y="3688082"/>
            <a:ext cx="4472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25"/>
              </a:spcAft>
              <a:defRPr/>
            </a:pPr>
            <a:r>
              <a:rPr lang="en-US" altLang="zh-TW" b="1" kern="0" dirty="0">
                <a:solidFill>
                  <a:schemeClr val="accent6">
                    <a:lumMod val="75000"/>
                  </a:schemeClr>
                </a:solidFill>
                <a:ea typeface="微軟正黑體" panose="020B0604030504040204" pitchFamily="34" charset="-120"/>
                <a:cs typeface="Arial" pitchFamily="34" charset="0"/>
              </a:rPr>
              <a:t>Position Taiwan as the first Stop in Asia for international startup.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59910" y="5251293"/>
            <a:ext cx="3472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b="1" kern="0" dirty="0">
                <a:solidFill>
                  <a:srgbClr val="1F497D"/>
                </a:solidFill>
                <a:ea typeface="微軟正黑體" panose="020B0604030504040204" pitchFamily="34" charset="-120"/>
                <a:cs typeface="Arial" pitchFamily="34" charset="0"/>
              </a:rPr>
              <a:t>Taiwan is the leading country in </a:t>
            </a:r>
            <a:r>
              <a:rPr lang="en-US" altLang="zh-TW" b="1" u="sng" kern="0" dirty="0">
                <a:solidFill>
                  <a:srgbClr val="FF0000"/>
                </a:solidFill>
                <a:ea typeface="微軟正黑體" panose="020B0604030504040204" pitchFamily="34" charset="-120"/>
                <a:cs typeface="Arial" pitchFamily="34" charset="0"/>
              </a:rPr>
              <a:t>mobile consumption</a:t>
            </a:r>
            <a:r>
              <a:rPr lang="en-US" altLang="zh-TW" b="1" kern="0" dirty="0">
                <a:solidFill>
                  <a:srgbClr val="1F497D"/>
                </a:solidFill>
                <a:ea typeface="微軟正黑體" panose="020B0604030504040204" pitchFamily="34" charset="-120"/>
                <a:cs typeface="Arial" pitchFamily="34" charset="0"/>
              </a:rPr>
              <a:t> and </a:t>
            </a:r>
            <a:r>
              <a:rPr lang="en-US" altLang="zh-TW" b="1" u="sng" kern="0" dirty="0">
                <a:solidFill>
                  <a:srgbClr val="FF0000"/>
                </a:solidFill>
                <a:ea typeface="微軟正黑體" panose="020B0604030504040204" pitchFamily="34" charset="-120"/>
                <a:cs typeface="Arial" pitchFamily="34" charset="0"/>
              </a:rPr>
              <a:t>social media acceptance</a:t>
            </a:r>
            <a:r>
              <a:rPr lang="en-US" altLang="zh-TW" b="1" kern="0" dirty="0">
                <a:solidFill>
                  <a:srgbClr val="1F497D"/>
                </a:solidFill>
                <a:ea typeface="微軟正黑體" panose="020B0604030504040204" pitchFamily="34" charset="-120"/>
                <a:cs typeface="Arial" pitchFamily="34" charset="0"/>
              </a:rPr>
              <a:t>.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3744275" y="2988899"/>
            <a:ext cx="3709091" cy="3238165"/>
            <a:chOff x="1283354" y="1353513"/>
            <a:chExt cx="3247938" cy="3664906"/>
          </a:xfrm>
        </p:grpSpPr>
        <p:pic>
          <p:nvPicPr>
            <p:cNvPr id="6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354" y="1429204"/>
              <a:ext cx="2643129" cy="350474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椭圆 18"/>
            <p:cNvSpPr/>
            <p:nvPr/>
          </p:nvSpPr>
          <p:spPr>
            <a:xfrm>
              <a:off x="1592495" y="1913589"/>
              <a:ext cx="1929341" cy="2491824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>
              <a:innerShdw blurRad="469900">
                <a:prstClr val="black">
                  <a:alpha val="68000"/>
                </a:prstClr>
              </a:innerShdw>
            </a:effectLst>
          </p:spPr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14350"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 rot="20051606">
              <a:off x="2184434" y="1583769"/>
              <a:ext cx="2173973" cy="3210069"/>
            </a:xfrm>
            <a:custGeom>
              <a:avLst/>
              <a:gdLst/>
              <a:ahLst/>
              <a:cxnLst/>
              <a:rect l="l" t="t" r="r" b="b"/>
              <a:pathLst>
                <a:path w="3356326" h="3837212">
                  <a:moveTo>
                    <a:pt x="2407028" y="0"/>
                  </a:moveTo>
                  <a:cubicBezTo>
                    <a:pt x="2978865" y="371534"/>
                    <a:pt x="3356326" y="1016176"/>
                    <a:pt x="3356326" y="1748980"/>
                  </a:cubicBezTo>
                  <a:cubicBezTo>
                    <a:pt x="3356326" y="2902279"/>
                    <a:pt x="2421393" y="3837212"/>
                    <a:pt x="1268094" y="3837212"/>
                  </a:cubicBezTo>
                  <a:cubicBezTo>
                    <a:pt x="790540" y="3837212"/>
                    <a:pt x="350427" y="3676909"/>
                    <a:pt x="0" y="3405390"/>
                  </a:cubicBezTo>
                  <a:cubicBezTo>
                    <a:pt x="326972" y="3620357"/>
                    <a:pt x="718439" y="3744642"/>
                    <a:pt x="1138934" y="3744642"/>
                  </a:cubicBezTo>
                  <a:cubicBezTo>
                    <a:pt x="2292233" y="3744642"/>
                    <a:pt x="3227166" y="2809709"/>
                    <a:pt x="3227166" y="1656410"/>
                  </a:cubicBezTo>
                  <a:cubicBezTo>
                    <a:pt x="3227166" y="980665"/>
                    <a:pt x="2906198" y="379886"/>
                    <a:pt x="2407028" y="0"/>
                  </a:cubicBezTo>
                  <a:close/>
                </a:path>
              </a:pathLst>
            </a:cu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14350"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pic>
          <p:nvPicPr>
            <p:cNvPr id="9" name="图片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0948" y="1353513"/>
              <a:ext cx="490395" cy="650254"/>
            </a:xfrm>
            <a:prstGeom prst="rect">
              <a:avLst/>
            </a:prstGeom>
          </p:spPr>
        </p:pic>
        <p:pic>
          <p:nvPicPr>
            <p:cNvPr id="10" name="图片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4578" y="2051187"/>
              <a:ext cx="490395" cy="650254"/>
            </a:xfrm>
            <a:prstGeom prst="rect">
              <a:avLst/>
            </a:prstGeom>
          </p:spPr>
        </p:pic>
        <p:pic>
          <p:nvPicPr>
            <p:cNvPr id="11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638" y="3804677"/>
              <a:ext cx="490395" cy="650254"/>
            </a:xfrm>
            <a:prstGeom prst="rect">
              <a:avLst/>
            </a:prstGeom>
          </p:spPr>
        </p:pic>
        <p:pic>
          <p:nvPicPr>
            <p:cNvPr id="12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471" y="4368165"/>
              <a:ext cx="490395" cy="650254"/>
            </a:xfrm>
            <a:prstGeom prst="rect">
              <a:avLst/>
            </a:prstGeom>
          </p:spPr>
        </p:pic>
        <p:sp>
          <p:nvSpPr>
            <p:cNvPr id="14" name="TextBox 25"/>
            <p:cNvSpPr txBox="1"/>
            <p:nvPr/>
          </p:nvSpPr>
          <p:spPr>
            <a:xfrm>
              <a:off x="3435773" y="1466552"/>
              <a:ext cx="488494" cy="452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none" strike="noStrike" kern="0" cap="none" spc="0" normalizeH="0" baseline="0">
                  <a:ln w="18415" cmpd="sng">
                    <a:noFill/>
                    <a:prstDash val="solid"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Arial Rounded MT Bold" pitchFamily="34" charset="0"/>
                  <a:ea typeface="微软雅黑" pitchFamily="34" charset="-122"/>
                  <a:cs typeface="Times New Roman" pitchFamily="18" charset="0"/>
                </a:defRPr>
              </a:lvl1pPr>
            </a:lstStyle>
            <a:p>
              <a:pPr algn="ctr" defTabSz="514350">
                <a:lnSpc>
                  <a:spcPct val="100000"/>
                </a:lnSpc>
                <a:defRPr/>
              </a:pPr>
              <a:r>
                <a:rPr lang="en-US" altLang="zh-CN" sz="2000" dirty="0">
                  <a:solidFill>
                    <a:schemeClr val="tx1"/>
                  </a:solidFill>
                  <a:effectLst>
                    <a:glow rad="101600">
                      <a:srgbClr val="4BACC6">
                        <a:satMod val="175000"/>
                        <a:alpha val="40000"/>
                      </a:srgbClr>
                    </a:glow>
                  </a:effectLst>
                </a:rPr>
                <a:t>01</a:t>
              </a:r>
            </a:p>
          </p:txBody>
        </p:sp>
        <p:sp>
          <p:nvSpPr>
            <p:cNvPr id="15" name="TextBox 26"/>
            <p:cNvSpPr txBox="1"/>
            <p:nvPr/>
          </p:nvSpPr>
          <p:spPr>
            <a:xfrm>
              <a:off x="3862670" y="2169567"/>
              <a:ext cx="488494" cy="452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none" strike="noStrike" kern="0" cap="none" spc="0" normalizeH="0" baseline="0">
                  <a:ln w="18415" cmpd="sng">
                    <a:noFill/>
                    <a:prstDash val="solid"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Arial Rounded MT Bold" pitchFamily="34" charset="0"/>
                  <a:ea typeface="微软雅黑" pitchFamily="34" charset="-122"/>
                  <a:cs typeface="Times New Roman" pitchFamily="18" charset="0"/>
                </a:defRPr>
              </a:lvl1pPr>
            </a:lstStyle>
            <a:p>
              <a:pPr algn="ctr" defTabSz="514350">
                <a:lnSpc>
                  <a:spcPct val="100000"/>
                </a:lnSpc>
                <a:defRPr/>
              </a:pPr>
              <a:r>
                <a:rPr lang="en-US" altLang="zh-CN" sz="2000" dirty="0">
                  <a:solidFill>
                    <a:schemeClr val="tx1"/>
                  </a:solidFill>
                  <a:effectLst>
                    <a:glow rad="101600">
                      <a:srgbClr val="4BACC6">
                        <a:satMod val="175000"/>
                        <a:alpha val="40000"/>
                      </a:srgbClr>
                    </a:glow>
                  </a:effectLst>
                </a:rPr>
                <a:t>02</a:t>
              </a:r>
            </a:p>
          </p:txBody>
        </p:sp>
        <p:sp>
          <p:nvSpPr>
            <p:cNvPr id="16" name="TextBox 27"/>
            <p:cNvSpPr txBox="1"/>
            <p:nvPr/>
          </p:nvSpPr>
          <p:spPr>
            <a:xfrm>
              <a:off x="3890885" y="3932913"/>
              <a:ext cx="488494" cy="452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none" strike="noStrike" kern="0" cap="none" spc="0" normalizeH="0" baseline="0">
                  <a:ln w="18415" cmpd="sng">
                    <a:noFill/>
                    <a:prstDash val="solid"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Arial Rounded MT Bold" pitchFamily="34" charset="0"/>
                  <a:ea typeface="微软雅黑" pitchFamily="34" charset="-122"/>
                  <a:cs typeface="Times New Roman" pitchFamily="18" charset="0"/>
                </a:defRPr>
              </a:lvl1pPr>
            </a:lstStyle>
            <a:p>
              <a:pPr algn="ctr" defTabSz="514350">
                <a:lnSpc>
                  <a:spcPct val="100000"/>
                </a:lnSpc>
                <a:defRPr/>
              </a:pPr>
              <a:r>
                <a:rPr lang="en-US" altLang="zh-CN" sz="2000" dirty="0">
                  <a:solidFill>
                    <a:schemeClr val="tx1"/>
                  </a:solidFill>
                  <a:effectLst>
                    <a:glow rad="101600">
                      <a:srgbClr val="4BACC6">
                        <a:satMod val="175000"/>
                        <a:alpha val="40000"/>
                      </a:srgbClr>
                    </a:glow>
                  </a:effectLst>
                </a:rPr>
                <a:t>0</a:t>
              </a:r>
              <a:r>
                <a:rPr lang="en-US" altLang="zh-TW" sz="2000" dirty="0">
                  <a:solidFill>
                    <a:schemeClr val="tx1"/>
                  </a:solidFill>
                  <a:effectLst>
                    <a:glow rad="101600">
                      <a:srgbClr val="4BACC6">
                        <a:satMod val="175000"/>
                        <a:alpha val="40000"/>
                      </a:srgbClr>
                    </a:glow>
                  </a:effectLst>
                </a:rPr>
                <a:t>4</a:t>
              </a:r>
              <a:endParaRPr lang="en-US" altLang="zh-CN" sz="2000" dirty="0">
                <a:solidFill>
                  <a:schemeClr val="tx1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  <p:sp>
          <p:nvSpPr>
            <p:cNvPr id="17" name="TextBox 28"/>
            <p:cNvSpPr txBox="1"/>
            <p:nvPr/>
          </p:nvSpPr>
          <p:spPr>
            <a:xfrm>
              <a:off x="3372612" y="4507027"/>
              <a:ext cx="488494" cy="452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none" strike="noStrike" kern="0" cap="none" spc="0" normalizeH="0" baseline="0">
                  <a:ln w="18415" cmpd="sng">
                    <a:noFill/>
                    <a:prstDash val="solid"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Arial Rounded MT Bold" pitchFamily="34" charset="0"/>
                  <a:ea typeface="微软雅黑" pitchFamily="34" charset="-122"/>
                  <a:cs typeface="Times New Roman" pitchFamily="18" charset="0"/>
                </a:defRPr>
              </a:lvl1pPr>
            </a:lstStyle>
            <a:p>
              <a:pPr algn="ctr" defTabSz="514350">
                <a:lnSpc>
                  <a:spcPct val="100000"/>
                </a:lnSpc>
                <a:defRPr/>
              </a:pPr>
              <a:r>
                <a:rPr lang="en-US" altLang="zh-CN" sz="2000" dirty="0">
                  <a:solidFill>
                    <a:schemeClr val="tx1"/>
                  </a:solidFill>
                  <a:effectLst>
                    <a:glow rad="101600">
                      <a:srgbClr val="4BACC6">
                        <a:satMod val="175000"/>
                        <a:alpha val="40000"/>
                      </a:srgbClr>
                    </a:glow>
                  </a:effectLst>
                </a:rPr>
                <a:t>05</a:t>
              </a:r>
            </a:p>
          </p:txBody>
        </p:sp>
        <p:pic>
          <p:nvPicPr>
            <p:cNvPr id="24" name="图片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897" y="2917464"/>
              <a:ext cx="490395" cy="650254"/>
            </a:xfrm>
            <a:prstGeom prst="rect">
              <a:avLst/>
            </a:prstGeom>
          </p:spPr>
        </p:pic>
        <p:sp>
          <p:nvSpPr>
            <p:cNvPr id="25" name="TextBox 26"/>
            <p:cNvSpPr txBox="1"/>
            <p:nvPr/>
          </p:nvSpPr>
          <p:spPr>
            <a:xfrm>
              <a:off x="4029029" y="3050336"/>
              <a:ext cx="488494" cy="452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none" strike="noStrike" kern="0" cap="none" spc="0" normalizeH="0" baseline="0">
                  <a:ln w="18415" cmpd="sng">
                    <a:noFill/>
                    <a:prstDash val="solid"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Arial Rounded MT Bold" pitchFamily="34" charset="0"/>
                  <a:ea typeface="微软雅黑" pitchFamily="34" charset="-122"/>
                  <a:cs typeface="Times New Roman" pitchFamily="18" charset="0"/>
                </a:defRPr>
              </a:lvl1pPr>
            </a:lstStyle>
            <a:p>
              <a:pPr algn="ctr" defTabSz="514350">
                <a:lnSpc>
                  <a:spcPct val="100000"/>
                </a:lnSpc>
                <a:defRPr/>
              </a:pPr>
              <a:r>
                <a:rPr lang="en-US" altLang="zh-CN" sz="2000" dirty="0">
                  <a:solidFill>
                    <a:schemeClr val="tx1"/>
                  </a:solidFill>
                  <a:effectLst>
                    <a:glow rad="101600">
                      <a:srgbClr val="4BACC6">
                        <a:satMod val="175000"/>
                        <a:alpha val="40000"/>
                      </a:srgbClr>
                    </a:glow>
                  </a:effectLst>
                </a:rPr>
                <a:t>03</a:t>
              </a:r>
            </a:p>
          </p:txBody>
        </p:sp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738" y="1825462"/>
              <a:ext cx="2087504" cy="264911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3" name="矩形 22"/>
          <p:cNvSpPr/>
          <p:nvPr/>
        </p:nvSpPr>
        <p:spPr>
          <a:xfrm>
            <a:off x="154683" y="3184039"/>
            <a:ext cx="38119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225"/>
              </a:spcAft>
              <a:defRPr/>
            </a:pPr>
            <a:r>
              <a:rPr lang="en-US" altLang="zh-TW" b="1" kern="0" dirty="0">
                <a:solidFill>
                  <a:srgbClr val="1F497D"/>
                </a:solidFill>
                <a:ea typeface="微軟正黑體" panose="020B0604030504040204" pitchFamily="34" charset="-120"/>
                <a:cs typeface="Arial" pitchFamily="34" charset="0"/>
              </a:rPr>
              <a:t>Ranked as the </a:t>
            </a:r>
            <a:r>
              <a:rPr lang="en-US" altLang="zh-TW" b="1" u="sng" kern="0" dirty="0">
                <a:solidFill>
                  <a:srgbClr val="FF0000"/>
                </a:solidFill>
                <a:ea typeface="微軟正黑體" panose="020B0604030504040204" pitchFamily="34" charset="-120"/>
                <a:cs typeface="Arial" pitchFamily="34" charset="0"/>
              </a:rPr>
              <a:t>Best Quality </a:t>
            </a:r>
            <a:r>
              <a:rPr lang="en-US" altLang="zh-TW" b="1" kern="0" dirty="0">
                <a:solidFill>
                  <a:srgbClr val="1F497D"/>
                </a:solidFill>
                <a:ea typeface="微軟正黑體" panose="020B0604030504040204" pitchFamily="34" charset="-120"/>
                <a:cs typeface="Arial" pitchFamily="34" charset="0"/>
              </a:rPr>
              <a:t>of Life in the world by Inter Nations, 2018</a:t>
            </a:r>
            <a:endParaRPr lang="zh-TW" altLang="en-US" b="1" kern="0" dirty="0">
              <a:solidFill>
                <a:srgbClr val="1F497D"/>
              </a:solidFill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19758" y="2256826"/>
            <a:ext cx="679195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>
                <a:solidFill>
                  <a:srgbClr val="1F497D"/>
                </a:solidFill>
              </a:rPr>
              <a:t>Taiwan’s Competitiveness is beyond our Imagination</a:t>
            </a:r>
            <a:endParaRPr lang="zh-TW" altLang="en-US" sz="2000" dirty="0">
              <a:solidFill>
                <a:srgbClr val="1F497D"/>
              </a:solidFill>
            </a:endParaRPr>
          </a:p>
        </p:txBody>
      </p:sp>
      <p:sp>
        <p:nvSpPr>
          <p:cNvPr id="26" name="TextBox 32"/>
          <p:cNvSpPr txBox="1"/>
          <p:nvPr/>
        </p:nvSpPr>
        <p:spPr>
          <a:xfrm>
            <a:off x="7437642" y="4365033"/>
            <a:ext cx="4287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25"/>
              </a:spcAft>
              <a:defRPr/>
            </a:pPr>
            <a:r>
              <a:rPr lang="en-US" altLang="zh-TW" b="1" kern="0" dirty="0">
                <a:solidFill>
                  <a:schemeClr val="accent6">
                    <a:lumMod val="75000"/>
                  </a:schemeClr>
                </a:solidFill>
                <a:ea typeface="微軟正黑體" panose="020B0604030504040204" pitchFamily="34" charset="-120"/>
                <a:cs typeface="Arial" pitchFamily="34" charset="0"/>
              </a:rPr>
              <a:t>Create opportunity for young educated talents by cross-national collaboration.</a:t>
            </a:r>
          </a:p>
        </p:txBody>
      </p:sp>
      <p:sp>
        <p:nvSpPr>
          <p:cNvPr id="27" name="TextBox 32"/>
          <p:cNvSpPr txBox="1"/>
          <p:nvPr/>
        </p:nvSpPr>
        <p:spPr>
          <a:xfrm>
            <a:off x="7342038" y="5188172"/>
            <a:ext cx="441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25"/>
              </a:spcAft>
              <a:defRPr/>
            </a:pPr>
            <a:r>
              <a:rPr lang="en-US" altLang="zh-TW" b="1" kern="0" dirty="0">
                <a:solidFill>
                  <a:schemeClr val="accent6">
                    <a:lumMod val="75000"/>
                  </a:schemeClr>
                </a:solidFill>
                <a:ea typeface="微軟正黑體" panose="020B0604030504040204" pitchFamily="34" charset="-120"/>
                <a:cs typeface="Arial" pitchFamily="34" charset="0"/>
              </a:rPr>
              <a:t>Strengthen AAN capability in startup investment.</a:t>
            </a:r>
          </a:p>
        </p:txBody>
      </p:sp>
      <p:sp>
        <p:nvSpPr>
          <p:cNvPr id="29" name="TextBox 32"/>
          <p:cNvSpPr txBox="1"/>
          <p:nvPr/>
        </p:nvSpPr>
        <p:spPr>
          <a:xfrm>
            <a:off x="6703410" y="5879795"/>
            <a:ext cx="4287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25"/>
              </a:spcAft>
              <a:defRPr/>
            </a:pPr>
            <a:r>
              <a:rPr lang="en-US" altLang="zh-TW" b="1" kern="0" dirty="0">
                <a:solidFill>
                  <a:schemeClr val="accent6">
                    <a:lumMod val="75000"/>
                  </a:schemeClr>
                </a:solidFill>
                <a:ea typeface="微軟正黑體" panose="020B0604030504040204" pitchFamily="34" charset="-120"/>
                <a:cs typeface="Arial" pitchFamily="34" charset="0"/>
              </a:rPr>
              <a:t>Build the regional startup value chain up to accelerate the economic growth.    </a:t>
            </a: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1255779"/>
            <a:ext cx="3876675" cy="719061"/>
          </a:xfrm>
          <a:prstGeom prst="rect">
            <a:avLst/>
          </a:prstGeom>
        </p:spPr>
      </p:pic>
      <p:sp>
        <p:nvSpPr>
          <p:cNvPr id="33" name="文字方塊 32"/>
          <p:cNvSpPr txBox="1"/>
          <p:nvPr/>
        </p:nvSpPr>
        <p:spPr>
          <a:xfrm>
            <a:off x="5980733" y="1423222"/>
            <a:ext cx="4113537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anose="02060603050405020104" pitchFamily="18" charset="0"/>
                <a:ea typeface="KaiTi" panose="02010609060101010101" pitchFamily="49" charset="-122"/>
              </a:rPr>
              <a:t>Largest Innovation Ecosystem in Taiwan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Condensed" panose="02060603050405020104" pitchFamily="18" charset="0"/>
              <a:ea typeface="KaiTi" panose="02010609060101010101" pitchFamily="49" charset="-122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1C1D94A-55F8-4BE3-AC17-0CB49D328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en-US" altLang="zh-TW" smtClean="0"/>
              <a:t>29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012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dirty="0">
                <a:latin typeface="+mj-lt"/>
              </a:rPr>
              <a:t>A GLANCE AT TAIWAN</a:t>
            </a:r>
            <a:endParaRPr lang="zh-TW" altLang="en-US" b="0" dirty="0">
              <a:latin typeface="+mj-lt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65212" y="1052736"/>
            <a:ext cx="10213776" cy="4967064"/>
          </a:xfrm>
        </p:spPr>
        <p:txBody>
          <a:bodyPr/>
          <a:lstStyle/>
          <a:p>
            <a:r>
              <a:rPr lang="en-US" altLang="zh-TW" dirty="0">
                <a:latin typeface="+mj-lt"/>
              </a:rPr>
              <a:t>Area: 36,000 square kilometers</a:t>
            </a:r>
          </a:p>
          <a:p>
            <a:r>
              <a:rPr lang="en-US" altLang="zh-TW" dirty="0">
                <a:latin typeface="+mj-lt"/>
              </a:rPr>
              <a:t>Population: 23 million</a:t>
            </a:r>
          </a:p>
          <a:p>
            <a:r>
              <a:rPr lang="en-US" altLang="zh-TW" dirty="0">
                <a:latin typeface="+mj-lt"/>
              </a:rPr>
              <a:t>Language: Mandarin / Taiwanese / Hakka / Indigenous Languages</a:t>
            </a:r>
          </a:p>
          <a:p>
            <a:r>
              <a:rPr lang="en-US" altLang="zh-TW" dirty="0">
                <a:latin typeface="+mj-lt"/>
              </a:rPr>
              <a:t>Religion: Buddhism / Taoism / Christianity / Catholic / Islam</a:t>
            </a:r>
            <a:endParaRPr lang="zh-TW" altLang="en-US" dirty="0">
              <a:latin typeface="+mj-lt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1048441" y="3429000"/>
            <a:ext cx="6054083" cy="3240360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altLang="zh-TW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The </a:t>
            </a:r>
            <a:r>
              <a:rPr lang="en-US" altLang="zh-TW" sz="1600" dirty="0">
                <a:solidFill>
                  <a:srgbClr val="FF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Small and Medium Enterprise Administration </a:t>
            </a:r>
            <a:r>
              <a:rPr lang="en-US" altLang="zh-TW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(SMEA) of the Ministry of Economic Affairs began implementing its incubation policy in </a:t>
            </a:r>
            <a:r>
              <a:rPr lang="en-US" altLang="zh-TW" sz="1600" dirty="0">
                <a:solidFill>
                  <a:srgbClr val="FF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1997</a:t>
            </a:r>
            <a:r>
              <a:rPr lang="en-US" altLang="zh-TW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 Fruitful results have been yielded since then. Over the years, </a:t>
            </a:r>
            <a:r>
              <a:rPr lang="en-US" altLang="zh-TW" sz="1600" dirty="0">
                <a:solidFill>
                  <a:srgbClr val="FF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130 incubators </a:t>
            </a:r>
            <a:r>
              <a:rPr lang="en-US" altLang="zh-TW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received cumulative subsidies of NT$3.3959 billion from the SMEA, and over </a:t>
            </a:r>
            <a:r>
              <a:rPr lang="en-US" altLang="zh-TW" sz="1600" dirty="0">
                <a:solidFill>
                  <a:srgbClr val="FF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15,000 SMEs </a:t>
            </a:r>
            <a:r>
              <a:rPr lang="en-US" altLang="zh-TW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were incubated, maintaining and increasing employment opportunities by over 300,000. This led to investments and capital increase by over NT$148 billion, and assisted </a:t>
            </a:r>
            <a:r>
              <a:rPr lang="en-US" altLang="zh-TW" sz="1600" dirty="0">
                <a:solidFill>
                  <a:srgbClr val="FF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116 enterprises </a:t>
            </a:r>
            <a:r>
              <a:rPr lang="en-US" altLang="zh-TW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 successfully going public (OTC).</a:t>
            </a:r>
            <a:endParaRPr lang="zh-TW" altLang="en-US" sz="1600" dirty="0"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206" y="3284984"/>
            <a:ext cx="3693099" cy="256490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344206" y="5975248"/>
            <a:ext cx="3693099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dirty="0"/>
              <a:t>https://startup.sme.gov.tw/</a:t>
            </a:r>
            <a:endParaRPr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045457E-C403-4C14-A5A8-B92A85D3E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en-US" altLang="zh-TW" smtClean="0"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3929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4F5FE8B-8AAB-4D15-9EBF-4E0B353FD0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214" y="533400"/>
            <a:ext cx="5029200" cy="1205039"/>
          </a:xfrm>
        </p:spPr>
        <p:txBody>
          <a:bodyPr/>
          <a:lstStyle/>
          <a:p>
            <a:r>
              <a:rPr lang="en-US" altLang="zh-TW" dirty="0"/>
              <a:t>Q&amp;A</a:t>
            </a:r>
            <a:endParaRPr lang="zh-TW" altLang="en-US" dirty="0"/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AFC8BE25-54CD-4836-A6DF-3D4A7EB783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15565" y="4465407"/>
            <a:ext cx="4214992" cy="339789"/>
          </a:xfrm>
        </p:spPr>
        <p:txBody>
          <a:bodyPr>
            <a:normAutofit/>
          </a:bodyPr>
          <a:lstStyle/>
          <a:p>
            <a:r>
              <a:rPr lang="en-US" altLang="zh-TW" sz="1600" b="1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https://iaps.nctu.edu.tw/</a:t>
            </a:r>
            <a:endParaRPr lang="zh-TW" altLang="en-US" sz="1600" b="1" dirty="0"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A36E18F-B897-45E3-82BC-301ADC26F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8877" y="1154951"/>
            <a:ext cx="2472863" cy="3497491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194DCF44-DFC3-4A6D-B2D8-618745AE63E4}"/>
              </a:ext>
            </a:extLst>
          </p:cNvPr>
          <p:cNvGrpSpPr>
            <a:grpSpLocks noChangeAspect="1"/>
          </p:cNvGrpSpPr>
          <p:nvPr/>
        </p:nvGrpSpPr>
        <p:grpSpPr>
          <a:xfrm>
            <a:off x="3934172" y="1732239"/>
            <a:ext cx="2697010" cy="2723892"/>
            <a:chOff x="323527" y="3114311"/>
            <a:chExt cx="942975" cy="989487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0EB75040-9475-459D-B44E-D68EF9386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30" y="3114311"/>
              <a:ext cx="942972" cy="935545"/>
            </a:xfrm>
            <a:prstGeom prst="rect">
              <a:avLst/>
            </a:prstGeom>
          </p:spPr>
        </p:pic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63E102CC-CC9C-4248-A114-CF17021F5956}"/>
                </a:ext>
              </a:extLst>
            </p:cNvPr>
            <p:cNvSpPr txBox="1"/>
            <p:nvPr/>
          </p:nvSpPr>
          <p:spPr>
            <a:xfrm>
              <a:off x="323527" y="4019945"/>
              <a:ext cx="942975" cy="83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Official Website</a:t>
              </a:r>
              <a:endPara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A3C48AC5-2E09-4086-98E8-4AD840C161C7}"/>
              </a:ext>
            </a:extLst>
          </p:cNvPr>
          <p:cNvGrpSpPr>
            <a:grpSpLocks noChangeAspect="1"/>
          </p:cNvGrpSpPr>
          <p:nvPr/>
        </p:nvGrpSpPr>
        <p:grpSpPr>
          <a:xfrm>
            <a:off x="693812" y="1794606"/>
            <a:ext cx="2697001" cy="2723369"/>
            <a:chOff x="1221376" y="3135645"/>
            <a:chExt cx="942975" cy="952194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F1F3C8AA-47FD-46DE-B2A5-EDDDB37B8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502" y="3135645"/>
              <a:ext cx="883543" cy="883543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23543D39-7588-4DB3-9619-FAF322B62182}"/>
                </a:ext>
              </a:extLst>
            </p:cNvPr>
            <p:cNvSpPr txBox="1"/>
            <p:nvPr/>
          </p:nvSpPr>
          <p:spPr>
            <a:xfrm>
              <a:off x="1221376" y="3984349"/>
              <a:ext cx="942975" cy="103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Facebook</a:t>
              </a:r>
              <a:endParaRPr lang="zh-TW" altLang="en-US" sz="10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1674DE19-1FC4-4484-9903-8D493645B1F4}"/>
              </a:ext>
            </a:extLst>
          </p:cNvPr>
          <p:cNvSpPr/>
          <p:nvPr/>
        </p:nvSpPr>
        <p:spPr>
          <a:xfrm>
            <a:off x="1485900" y="5229200"/>
            <a:ext cx="57146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i="1" dirty="0">
                <a:solidFill>
                  <a:schemeClr val="accent3">
                    <a:lumMod val="75000"/>
                  </a:schemeClr>
                </a:solidFill>
              </a:rPr>
              <a:t>Michael Lin</a:t>
            </a:r>
            <a:endParaRPr lang="zh-TW" altLang="en-US" sz="2000" i="1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altLang="zh-TW" sz="2000" i="1" dirty="0">
                <a:solidFill>
                  <a:schemeClr val="accent3">
                    <a:lumMod val="75000"/>
                  </a:schemeClr>
                </a:solidFill>
              </a:rPr>
              <a:t>Phone</a:t>
            </a:r>
            <a:r>
              <a:rPr lang="zh-TW" altLang="en-US" sz="2000" i="1" dirty="0">
                <a:solidFill>
                  <a:schemeClr val="accent3">
                    <a:lumMod val="75000"/>
                  </a:schemeClr>
                </a:solidFill>
              </a:rPr>
              <a:t>：</a:t>
            </a:r>
            <a:r>
              <a:rPr lang="en-US" altLang="zh-TW" sz="2000" i="1" dirty="0">
                <a:solidFill>
                  <a:schemeClr val="accent3">
                    <a:lumMod val="75000"/>
                  </a:schemeClr>
                </a:solidFill>
              </a:rPr>
              <a:t>+886-3-6230124 / +886-926-195-747</a:t>
            </a:r>
          </a:p>
          <a:p>
            <a:r>
              <a:rPr lang="en-US" altLang="zh-TW" sz="2000" i="1" dirty="0">
                <a:solidFill>
                  <a:schemeClr val="accent3">
                    <a:lumMod val="75000"/>
                  </a:schemeClr>
                </a:solidFill>
              </a:rPr>
              <a:t>E-mail</a:t>
            </a:r>
            <a:r>
              <a:rPr lang="zh-TW" altLang="en-US" sz="2000" i="1" dirty="0">
                <a:solidFill>
                  <a:schemeClr val="accent3">
                    <a:lumMod val="75000"/>
                  </a:schemeClr>
                </a:solidFill>
              </a:rPr>
              <a:t>： </a:t>
            </a:r>
            <a:r>
              <a:rPr lang="en-US" altLang="zh-TW" sz="2000" i="1" dirty="0">
                <a:solidFill>
                  <a:schemeClr val="accent3">
                    <a:lumMod val="75000"/>
                  </a:schemeClr>
                </a:solidFill>
              </a:rPr>
              <a:t>michaellin@mail.nctu.edu.tw</a:t>
            </a:r>
          </a:p>
        </p:txBody>
      </p:sp>
    </p:spTree>
    <p:extLst>
      <p:ext uri="{BB962C8B-B14F-4D97-AF65-F5344CB8AC3E}">
        <p14:creationId xmlns:p14="http://schemas.microsoft.com/office/powerpoint/2010/main" val="53471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9755" y="260648"/>
            <a:ext cx="11228313" cy="591344"/>
          </a:xfrm>
        </p:spPr>
        <p:txBody>
          <a:bodyPr>
            <a:normAutofit/>
          </a:bodyPr>
          <a:lstStyle/>
          <a:p>
            <a:r>
              <a:rPr lang="en-US" altLang="zh-TW" b="0" dirty="0">
                <a:latin typeface="+mj-lt"/>
              </a:rPr>
              <a:t>INDUSTRIAL  INNOVATION &amp; TRANSFORMATION</a:t>
            </a:r>
            <a:endParaRPr lang="zh-TW" altLang="en-US" b="0" dirty="0">
              <a:latin typeface="+mj-lt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01" y="2708920"/>
            <a:ext cx="11158112" cy="3960440"/>
          </a:xfrm>
        </p:spPr>
      </p:pic>
      <p:sp>
        <p:nvSpPr>
          <p:cNvPr id="3" name="文字方塊 2"/>
          <p:cNvSpPr txBox="1"/>
          <p:nvPr/>
        </p:nvSpPr>
        <p:spPr>
          <a:xfrm>
            <a:off x="1543296" y="3131676"/>
            <a:ext cx="136127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en-US" altLang="zh-TW" dirty="0">
                <a:latin typeface="+mj-lt"/>
              </a:rPr>
              <a:t>Embryonic</a:t>
            </a:r>
            <a:endParaRPr lang="zh-TW" altLang="en-US" dirty="0"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248957" y="3059668"/>
            <a:ext cx="101822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en-US" altLang="zh-TW" dirty="0">
                <a:latin typeface="+mj-lt"/>
              </a:rPr>
              <a:t>Growth</a:t>
            </a:r>
            <a:endParaRPr lang="zh-TW" altLang="en-US" dirty="0">
              <a:latin typeface="+mj-lt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102524" y="3066738"/>
            <a:ext cx="109517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en-US" altLang="zh-TW" dirty="0">
                <a:latin typeface="+mj-lt"/>
              </a:rPr>
              <a:t>Maturity</a:t>
            </a:r>
            <a:endParaRPr lang="zh-TW" altLang="en-US" dirty="0">
              <a:latin typeface="+mj-lt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9982844" y="3131676"/>
            <a:ext cx="104067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en-US" altLang="zh-TW" dirty="0">
                <a:latin typeface="+mj-lt"/>
              </a:rPr>
              <a:t>Decline</a:t>
            </a:r>
            <a:endParaRPr lang="zh-TW" altLang="en-US" dirty="0">
              <a:latin typeface="+mj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75101" y="1093964"/>
            <a:ext cx="58793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TW" dirty="0">
                <a:latin typeface="+mj-lt"/>
              </a:rPr>
              <a:t>The number of SEMA firms are 1.49M in 2019. 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TW" dirty="0">
                <a:latin typeface="+mj-lt"/>
              </a:rPr>
              <a:t>The SEMAs are 97.64% of total firms in Taiwan.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TW" dirty="0">
                <a:latin typeface="+mj-lt"/>
              </a:rPr>
              <a:t>The 8.96M workers, employed by SMEA, are 78.41% of employed population in Taiwan.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TW" dirty="0">
                <a:latin typeface="+mj-lt"/>
              </a:rPr>
              <a:t>The startups, funded less than one year, are 102,189 firms in 2018.</a:t>
            </a:r>
            <a:endParaRPr lang="zh-TW" altLang="en-US" dirty="0">
              <a:latin typeface="+mj-lt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6382444" y="1084322"/>
            <a:ext cx="4556111" cy="1341212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TW" dirty="0">
                <a:latin typeface="+mj-lt"/>
              </a:rPr>
              <a:t>357,000 firms operate more than 20 years facing the challenge of innovation.  </a:t>
            </a:r>
            <a:endParaRPr lang="zh-TW" altLang="en-US" dirty="0">
              <a:latin typeface="+mj-lt"/>
            </a:endParaRP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0275F2C0-E127-429D-8B7A-0DEC390E0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en-US" altLang="zh-TW" smtClean="0"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930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helenliu\Downloads\noun_40189_cc (1).pn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7" r="27779" b="16812"/>
          <a:stretch/>
        </p:blipFill>
        <p:spPr bwMode="auto">
          <a:xfrm rot="681566">
            <a:off x="7482170" y="2624770"/>
            <a:ext cx="2173874" cy="399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6180882" y="2565153"/>
            <a:ext cx="5314130" cy="423158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zh-TW" sz="1600" b="1" dirty="0">
                <a:solidFill>
                  <a:srgbClr val="FF0000"/>
                </a:solidFill>
                <a:latin typeface="Abadi" panose="020B0604020104020204" pitchFamily="34" charset="0"/>
              </a:rPr>
              <a:t>AGE</a:t>
            </a:r>
          </a:p>
          <a:p>
            <a:r>
              <a:rPr lang="en-US" altLang="zh-TW" sz="1600" dirty="0">
                <a:solidFill>
                  <a:schemeClr val="tx1"/>
                </a:solidFill>
                <a:latin typeface="Abadi" panose="020B0604020104020204" pitchFamily="34" charset="0"/>
              </a:rPr>
              <a:t>&lt;30 [13%] ; 31-40 [46%] ; 41-45 [21%] ; &gt;45 [20%]</a:t>
            </a:r>
          </a:p>
          <a:p>
            <a:endParaRPr lang="en-US" altLang="zh-TW" sz="1600" dirty="0">
              <a:solidFill>
                <a:schemeClr val="tx1"/>
              </a:solidFill>
              <a:latin typeface="Abadi" panose="020B0604020104020204" pitchFamily="34" charset="0"/>
            </a:endParaRPr>
          </a:p>
          <a:p>
            <a:r>
              <a:rPr lang="en-US" altLang="zh-TW" sz="1600" b="1" dirty="0">
                <a:solidFill>
                  <a:srgbClr val="FF0000"/>
                </a:solidFill>
                <a:latin typeface="Abadi" panose="020B0604020104020204" pitchFamily="34" charset="0"/>
              </a:rPr>
              <a:t>GENDER  </a:t>
            </a:r>
          </a:p>
          <a:p>
            <a:r>
              <a:rPr lang="en-US" altLang="zh-TW" sz="1600" dirty="0">
                <a:solidFill>
                  <a:schemeClr val="tx1"/>
                </a:solidFill>
                <a:latin typeface="Abadi" panose="020B0604020104020204" pitchFamily="34" charset="0"/>
              </a:rPr>
              <a:t>M [61%]</a:t>
            </a:r>
            <a:r>
              <a:rPr lang="zh-TW" altLang="en-US" sz="1600" dirty="0">
                <a:solidFill>
                  <a:schemeClr val="tx1"/>
                </a:solidFill>
                <a:latin typeface="Abadi" panose="020B0604020104020204" pitchFamily="34" charset="0"/>
              </a:rPr>
              <a:t> </a:t>
            </a:r>
            <a:r>
              <a:rPr lang="en-US" altLang="zh-TW" sz="1600" dirty="0">
                <a:solidFill>
                  <a:schemeClr val="tx1"/>
                </a:solidFill>
                <a:latin typeface="Abadi" panose="020B0604020104020204" pitchFamily="34" charset="0"/>
              </a:rPr>
              <a:t>; F [39%]</a:t>
            </a:r>
          </a:p>
          <a:p>
            <a:endParaRPr lang="en-US" altLang="zh-TW" sz="1600" dirty="0">
              <a:solidFill>
                <a:schemeClr val="tx1"/>
              </a:solidFill>
              <a:latin typeface="Abadi" panose="020B0604020104020204" pitchFamily="34" charset="0"/>
            </a:endParaRPr>
          </a:p>
          <a:p>
            <a:r>
              <a:rPr lang="en-US" altLang="zh-TW" sz="1600" b="1" dirty="0">
                <a:solidFill>
                  <a:srgbClr val="FF0000"/>
                </a:solidFill>
                <a:latin typeface="Abadi" panose="020B0604020104020204" pitchFamily="34" charset="0"/>
              </a:rPr>
              <a:t>ACADEMIC BACKGROUND</a:t>
            </a:r>
          </a:p>
          <a:p>
            <a:r>
              <a:rPr lang="en-US" altLang="zh-TW" sz="1600" dirty="0">
                <a:solidFill>
                  <a:schemeClr val="tx1"/>
                </a:solidFill>
                <a:latin typeface="Abadi" panose="020B0604020104020204" pitchFamily="34" charset="0"/>
              </a:rPr>
              <a:t>Business related [57%] ; IT [13%] ; Engineering [13%] ; Science [7%] ; Other [10%]</a:t>
            </a:r>
          </a:p>
          <a:p>
            <a:endParaRPr lang="en-US" altLang="zh-TW" sz="1600" dirty="0">
              <a:solidFill>
                <a:schemeClr val="tx1"/>
              </a:solidFill>
              <a:latin typeface="Abadi" panose="020B0604020104020204" pitchFamily="34" charset="0"/>
            </a:endParaRPr>
          </a:p>
          <a:p>
            <a:r>
              <a:rPr lang="en-US" altLang="zh-TW" sz="1600" b="1" dirty="0">
                <a:solidFill>
                  <a:srgbClr val="FF0000"/>
                </a:solidFill>
                <a:latin typeface="Abadi" panose="020B0604020104020204" pitchFamily="34" charset="0"/>
              </a:rPr>
              <a:t>PIOR WORK EXPERIENCE</a:t>
            </a:r>
          </a:p>
          <a:p>
            <a:r>
              <a:rPr lang="en-US" altLang="zh-TW" sz="1600" dirty="0">
                <a:solidFill>
                  <a:schemeClr val="tx1"/>
                </a:solidFill>
                <a:latin typeface="Abadi" panose="020B0604020104020204" pitchFamily="34" charset="0"/>
              </a:rPr>
              <a:t>Had a job before [94%]</a:t>
            </a:r>
          </a:p>
          <a:p>
            <a:endParaRPr lang="en-US" altLang="zh-TW" sz="1600" dirty="0">
              <a:solidFill>
                <a:schemeClr val="tx1"/>
              </a:solidFill>
              <a:latin typeface="Abadi" panose="020B0604020104020204" pitchFamily="34" charset="0"/>
            </a:endParaRPr>
          </a:p>
          <a:p>
            <a:r>
              <a:rPr lang="en-US" altLang="zh-TW" sz="1600" b="1" dirty="0">
                <a:solidFill>
                  <a:srgbClr val="FF0000"/>
                </a:solidFill>
                <a:latin typeface="Abadi" panose="020B0604020104020204" pitchFamily="34" charset="0"/>
              </a:rPr>
              <a:t>STARTUP EXPERIENCE</a:t>
            </a:r>
          </a:p>
          <a:p>
            <a:r>
              <a:rPr lang="en-US" altLang="zh-TW" sz="1600" dirty="0">
                <a:solidFill>
                  <a:schemeClr val="tx1"/>
                </a:solidFill>
                <a:latin typeface="Abadi" panose="020B0604020104020204" pitchFamily="34" charset="0"/>
              </a:rPr>
              <a:t>1</a:t>
            </a:r>
            <a:r>
              <a:rPr lang="en-US" altLang="zh-TW" sz="1600" baseline="30000" dirty="0">
                <a:solidFill>
                  <a:schemeClr val="tx1"/>
                </a:solidFill>
                <a:latin typeface="Abadi" panose="020B0604020104020204" pitchFamily="34" charset="0"/>
              </a:rPr>
              <a:t>st</a:t>
            </a:r>
            <a:r>
              <a:rPr lang="en-US" altLang="zh-TW" sz="1600" dirty="0">
                <a:solidFill>
                  <a:schemeClr val="tx1"/>
                </a:solidFill>
                <a:latin typeface="Abadi" panose="020B0604020104020204" pitchFamily="34" charset="0"/>
              </a:rPr>
              <a:t> time [70%] ; 2</a:t>
            </a:r>
            <a:r>
              <a:rPr lang="en-US" altLang="zh-TW" sz="1600" baseline="30000" dirty="0">
                <a:solidFill>
                  <a:schemeClr val="tx1"/>
                </a:solidFill>
                <a:latin typeface="Abadi" panose="020B0604020104020204" pitchFamily="34" charset="0"/>
              </a:rPr>
              <a:t>nd</a:t>
            </a:r>
            <a:r>
              <a:rPr lang="en-US" altLang="zh-TW" sz="1600" dirty="0">
                <a:solidFill>
                  <a:schemeClr val="tx1"/>
                </a:solidFill>
                <a:latin typeface="Abadi" panose="020B0604020104020204" pitchFamily="34" charset="0"/>
              </a:rPr>
              <a:t> time [23%] ; 3</a:t>
            </a:r>
            <a:r>
              <a:rPr lang="en-US" altLang="zh-TW" sz="1600" baseline="30000" dirty="0">
                <a:solidFill>
                  <a:schemeClr val="tx1"/>
                </a:solidFill>
                <a:latin typeface="Abadi" panose="020B0604020104020204" pitchFamily="34" charset="0"/>
              </a:rPr>
              <a:t>rd</a:t>
            </a:r>
            <a:r>
              <a:rPr lang="en-US" altLang="zh-TW" sz="1600" dirty="0">
                <a:solidFill>
                  <a:schemeClr val="tx1"/>
                </a:solidFill>
                <a:latin typeface="Abadi" panose="020B0604020104020204" pitchFamily="34" charset="0"/>
              </a:rPr>
              <a:t> time [3%] ; Over 3 [4%]</a:t>
            </a:r>
          </a:p>
          <a:p>
            <a:endParaRPr lang="zh-TW" altLang="en-US" sz="1600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15" name="向右箭號 14"/>
          <p:cNvSpPr/>
          <p:nvPr/>
        </p:nvSpPr>
        <p:spPr>
          <a:xfrm rot="7294449">
            <a:off x="6896974" y="3225053"/>
            <a:ext cx="461487" cy="466725"/>
          </a:xfrm>
          <a:prstGeom prst="rightArrow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18" name="向右箭號 17"/>
          <p:cNvSpPr/>
          <p:nvPr/>
        </p:nvSpPr>
        <p:spPr>
          <a:xfrm rot="7294449">
            <a:off x="8199669" y="3912232"/>
            <a:ext cx="461487" cy="466725"/>
          </a:xfrm>
          <a:prstGeom prst="rightArrow">
            <a:avLst/>
          </a:prstGeom>
          <a:solidFill>
            <a:srgbClr val="FFFF00">
              <a:alpha val="61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19" name="向右箭號 18"/>
          <p:cNvSpPr/>
          <p:nvPr/>
        </p:nvSpPr>
        <p:spPr>
          <a:xfrm rot="14085183">
            <a:off x="7339539" y="6268225"/>
            <a:ext cx="461487" cy="466725"/>
          </a:xfrm>
          <a:prstGeom prst="rightArrow">
            <a:avLst/>
          </a:prstGeom>
          <a:solidFill>
            <a:srgbClr val="FFFF00">
              <a:alpha val="44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ENTREPRENEURIAL  SURVEY(1/2)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5780" y="1037938"/>
            <a:ext cx="11089232" cy="134024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altLang="zh-TW" sz="1600" dirty="0">
                <a:latin typeface="+mj-lt"/>
              </a:rPr>
              <a:t>The 2018 Taiwan Startup Ecosystem Survey is based on an online survey and interviews, which were conducted between 20 March and 10 July 2018.</a:t>
            </a:r>
          </a:p>
          <a:p>
            <a:pPr algn="just">
              <a:lnSpc>
                <a:spcPct val="100000"/>
              </a:lnSpc>
            </a:pPr>
            <a:r>
              <a:rPr lang="en-US" altLang="zh-TW" sz="1600" dirty="0">
                <a:latin typeface="+mj-lt"/>
              </a:rPr>
              <a:t>The total survey population was 3,500, and 317 valid completed surveys (out of a total of 367) were collected, of which 178 respondents had already formally registered as companies in Taiwan.</a:t>
            </a:r>
            <a:endParaRPr lang="zh-TW" altLang="en-US" sz="1600" dirty="0">
              <a:latin typeface="+mj-lt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2673203" y="2421118"/>
            <a:ext cx="3192610" cy="8879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400" dirty="0">
                <a:solidFill>
                  <a:srgbClr val="0070C0"/>
                </a:solidFill>
              </a:rPr>
              <a:t> of entrepreneurs started a</a:t>
            </a:r>
          </a:p>
          <a:p>
            <a:pPr algn="ctr"/>
            <a:r>
              <a:rPr lang="en-US" altLang="zh-TW" sz="1400" dirty="0">
                <a:solidFill>
                  <a:srgbClr val="0070C0"/>
                </a:solidFill>
              </a:rPr>
              <a:t>business for the first time</a:t>
            </a:r>
            <a:endParaRPr lang="zh-TW" altLang="en-US" sz="1400" dirty="0">
              <a:solidFill>
                <a:srgbClr val="0070C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511667" y="2541018"/>
            <a:ext cx="1161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srgbClr val="00B050"/>
                </a:solidFill>
                <a:latin typeface="Bell MT" panose="02020503060305020303" pitchFamily="18" charset="0"/>
              </a:rPr>
              <a:t>70%</a:t>
            </a:r>
            <a:endParaRPr lang="zh-TW" altLang="en-US" sz="3600" dirty="0">
              <a:solidFill>
                <a:srgbClr val="00B050"/>
              </a:solidFill>
              <a:latin typeface="Bell MT" panose="02020503060305020303" pitchFamily="18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2673203" y="5637419"/>
            <a:ext cx="3192610" cy="88792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400" dirty="0">
                <a:solidFill>
                  <a:srgbClr val="0070C0"/>
                </a:solidFill>
              </a:rPr>
              <a:t>are willing to cooperate</a:t>
            </a:r>
          </a:p>
          <a:p>
            <a:pPr algn="ctr"/>
            <a:r>
              <a:rPr lang="en-US" altLang="zh-TW" sz="1400" dirty="0">
                <a:solidFill>
                  <a:srgbClr val="0070C0"/>
                </a:solidFill>
              </a:rPr>
              <a:t>with larger companies to</a:t>
            </a:r>
          </a:p>
          <a:p>
            <a:pPr algn="ctr"/>
            <a:r>
              <a:rPr lang="en-US" altLang="zh-TW" sz="1400" dirty="0">
                <a:solidFill>
                  <a:srgbClr val="0070C0"/>
                </a:solidFill>
              </a:rPr>
              <a:t>develop products/services</a:t>
            </a:r>
            <a:endParaRPr lang="zh-TW" altLang="en-US" sz="1400" dirty="0">
              <a:solidFill>
                <a:srgbClr val="0070C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511667" y="5781683"/>
            <a:ext cx="1161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srgbClr val="00B050"/>
                </a:solidFill>
                <a:latin typeface="Bell MT" panose="02020503060305020303" pitchFamily="18" charset="0"/>
              </a:rPr>
              <a:t>48%</a:t>
            </a:r>
            <a:endParaRPr lang="zh-TW" altLang="en-US" sz="3600" dirty="0">
              <a:solidFill>
                <a:srgbClr val="00B050"/>
              </a:solidFill>
              <a:latin typeface="Bell MT" panose="02020503060305020303" pitchFamily="18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511667" y="3649982"/>
            <a:ext cx="1161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srgbClr val="00B050"/>
                </a:solidFill>
                <a:latin typeface="Bell MT" panose="02020503060305020303" pitchFamily="18" charset="0"/>
              </a:rPr>
              <a:t>68%</a:t>
            </a:r>
            <a:endParaRPr lang="zh-TW" altLang="en-US" sz="3600" dirty="0">
              <a:solidFill>
                <a:srgbClr val="00B050"/>
              </a:solidFill>
              <a:latin typeface="Bell MT" panose="02020503060305020303" pitchFamily="18" charset="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2673203" y="3492490"/>
            <a:ext cx="3192610" cy="8879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400" dirty="0">
                <a:solidFill>
                  <a:srgbClr val="0070C0"/>
                </a:solidFill>
              </a:rPr>
              <a:t>would consider a takeover</a:t>
            </a:r>
          </a:p>
          <a:p>
            <a:pPr algn="ctr"/>
            <a:r>
              <a:rPr lang="en-US" altLang="zh-TW" sz="1400" dirty="0">
                <a:solidFill>
                  <a:srgbClr val="0070C0"/>
                </a:solidFill>
              </a:rPr>
              <a:t>from a large scale company</a:t>
            </a:r>
            <a:endParaRPr lang="zh-TW" altLang="en-US" sz="1400" dirty="0">
              <a:solidFill>
                <a:srgbClr val="0070C0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2673203" y="4563862"/>
            <a:ext cx="3192610" cy="8879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400" dirty="0">
                <a:solidFill>
                  <a:srgbClr val="0070C0"/>
                </a:solidFill>
              </a:rPr>
              <a:t>target China as their main</a:t>
            </a:r>
          </a:p>
          <a:p>
            <a:pPr algn="ctr"/>
            <a:r>
              <a:rPr lang="en-US" altLang="zh-TW" sz="1400" dirty="0">
                <a:solidFill>
                  <a:srgbClr val="0070C0"/>
                </a:solidFill>
              </a:rPr>
              <a:t>overseas market, followed</a:t>
            </a:r>
          </a:p>
          <a:p>
            <a:pPr algn="ctr"/>
            <a:r>
              <a:rPr lang="en-US" altLang="zh-TW" sz="1400" dirty="0">
                <a:solidFill>
                  <a:srgbClr val="0070C0"/>
                </a:solidFill>
              </a:rPr>
              <a:t>by SE Asia, North America</a:t>
            </a:r>
            <a:endParaRPr lang="zh-TW" altLang="en-US" sz="1400" dirty="0">
              <a:solidFill>
                <a:srgbClr val="0070C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511667" y="4710311"/>
            <a:ext cx="1161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srgbClr val="00B050"/>
                </a:solidFill>
                <a:latin typeface="Bell MT" panose="02020503060305020303" pitchFamily="18" charset="0"/>
              </a:rPr>
              <a:t>55%</a:t>
            </a:r>
            <a:endParaRPr lang="zh-TW" altLang="en-US" sz="3600" dirty="0">
              <a:solidFill>
                <a:srgbClr val="00B050"/>
              </a:solidFill>
              <a:latin typeface="Bell MT" panose="02020503060305020303" pitchFamily="18" charset="0"/>
            </a:endParaRPr>
          </a:p>
        </p:txBody>
      </p:sp>
      <p:sp>
        <p:nvSpPr>
          <p:cNvPr id="14" name="向右箭號 13"/>
          <p:cNvSpPr/>
          <p:nvPr/>
        </p:nvSpPr>
        <p:spPr>
          <a:xfrm rot="7294449">
            <a:off x="8199526" y="2463596"/>
            <a:ext cx="461487" cy="466725"/>
          </a:xfrm>
          <a:prstGeom prst="rightArrow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B6A555B3-19F6-4F9B-9221-82E9C872C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en-US" altLang="zh-TW" smtClean="0"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5689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ENTREPRENEURIAL  SURVEY(2/2) 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54" y="1052513"/>
            <a:ext cx="8532517" cy="4967287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465" y="4092430"/>
            <a:ext cx="6867748" cy="2102718"/>
          </a:xfrm>
          <a:prstGeom prst="rect">
            <a:avLst/>
          </a:prstGeom>
        </p:spPr>
      </p:pic>
      <p:grpSp>
        <p:nvGrpSpPr>
          <p:cNvPr id="15" name="群組 14"/>
          <p:cNvGrpSpPr/>
          <p:nvPr/>
        </p:nvGrpSpPr>
        <p:grpSpPr>
          <a:xfrm>
            <a:off x="684244" y="1052513"/>
            <a:ext cx="2889888" cy="4766765"/>
            <a:chOff x="684244" y="1052513"/>
            <a:chExt cx="2889888" cy="4766765"/>
          </a:xfrm>
        </p:grpSpPr>
        <p:sp>
          <p:nvSpPr>
            <p:cNvPr id="7" name="矩形 6"/>
            <p:cNvSpPr/>
            <p:nvPr/>
          </p:nvSpPr>
          <p:spPr>
            <a:xfrm>
              <a:off x="693812" y="1052513"/>
              <a:ext cx="2880320" cy="4057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latin typeface="Malgun Gothic Semilight" panose="020B0502040204020203" pitchFamily="34" charset="-120"/>
                  <a:ea typeface="Malgun Gothic Semilight" panose="020B0502040204020203" pitchFamily="34" charset="-120"/>
                  <a:cs typeface="Malgun Gothic Semilight" panose="020B0502040204020203" pitchFamily="34" charset="-120"/>
                </a:rPr>
                <a:t>Demand from Industry/ Market</a:t>
              </a:r>
              <a:endParaRPr lang="zh-TW" altLang="en-US" sz="1400" dirty="0">
                <a:latin typeface="Malgun Gothic Semilight" panose="020B0502040204020203" pitchFamily="34" charset="-120"/>
                <a:ea typeface="Malgun Gothic Semilight" panose="020B0502040204020203" pitchFamily="34" charset="-120"/>
                <a:cs typeface="Malgun Gothic Semilight" panose="020B0502040204020203" pitchFamily="34" charset="-12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693812" y="1658793"/>
              <a:ext cx="2880320" cy="4057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latin typeface="Malgun Gothic Semilight" panose="020B0502040204020203" pitchFamily="34" charset="-120"/>
                  <a:ea typeface="Malgun Gothic Semilight" panose="020B0502040204020203" pitchFamily="34" charset="-120"/>
                  <a:cs typeface="Malgun Gothic Semilight" panose="020B0502040204020203" pitchFamily="34" charset="-120"/>
                </a:rPr>
                <a:t>Personal Goal</a:t>
              </a:r>
              <a:endParaRPr lang="zh-TW" altLang="en-US" sz="1400" dirty="0">
                <a:latin typeface="Malgun Gothic Semilight" panose="020B0502040204020203" pitchFamily="34" charset="-120"/>
                <a:ea typeface="Malgun Gothic Semilight" panose="020B0502040204020203" pitchFamily="34" charset="-120"/>
                <a:cs typeface="Malgun Gothic Semilight" panose="020B0502040204020203" pitchFamily="34" charset="-12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93812" y="2265073"/>
              <a:ext cx="2880320" cy="4057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latin typeface="Malgun Gothic Semilight" panose="020B0502040204020203" pitchFamily="34" charset="-120"/>
                  <a:ea typeface="Malgun Gothic Semilight" panose="020B0502040204020203" pitchFamily="34" charset="-120"/>
                  <a:cs typeface="Malgun Gothic Semilight" panose="020B0502040204020203" pitchFamily="34" charset="-120"/>
                </a:rPr>
                <a:t>Unique Product/ Service</a:t>
              </a:r>
              <a:endParaRPr lang="zh-TW" altLang="en-US" sz="1400" dirty="0">
                <a:latin typeface="Malgun Gothic Semilight" panose="020B0502040204020203" pitchFamily="34" charset="-120"/>
                <a:ea typeface="Malgun Gothic Semilight" panose="020B0502040204020203" pitchFamily="34" charset="-120"/>
                <a:cs typeface="Malgun Gothic Semilight" panose="020B0502040204020203" pitchFamily="34" charset="-12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93812" y="2929876"/>
              <a:ext cx="2880320" cy="499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latin typeface="Malgun Gothic Semilight" panose="020B0502040204020203" pitchFamily="34" charset="-120"/>
                  <a:ea typeface="Malgun Gothic Semilight" panose="020B0502040204020203" pitchFamily="34" charset="-120"/>
                  <a:cs typeface="Malgun Gothic Semilight" panose="020B0502040204020203" pitchFamily="34" charset="-120"/>
                </a:rPr>
                <a:t>Inspired  by Other Entrepreneurs</a:t>
              </a:r>
              <a:endParaRPr lang="zh-TW" altLang="en-US" sz="1400" dirty="0">
                <a:latin typeface="Malgun Gothic Semilight" panose="020B0502040204020203" pitchFamily="34" charset="-120"/>
                <a:ea typeface="Malgun Gothic Semilight" panose="020B0502040204020203" pitchFamily="34" charset="-120"/>
                <a:cs typeface="Malgun Gothic Semilight" panose="020B0502040204020203" pitchFamily="34" charset="-12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84244" y="3536156"/>
              <a:ext cx="2880320" cy="4057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latin typeface="Malgun Gothic Semilight" panose="020B0502040204020203" pitchFamily="34" charset="-120"/>
                  <a:ea typeface="Malgun Gothic Semilight" panose="020B0502040204020203" pitchFamily="34" charset="-120"/>
                  <a:cs typeface="Malgun Gothic Semilight" panose="020B0502040204020203" pitchFamily="34" charset="-120"/>
                </a:rPr>
                <a:t>Opportunity in Emerging Industry</a:t>
              </a:r>
              <a:endParaRPr lang="zh-TW" altLang="en-US" sz="1400" dirty="0">
                <a:latin typeface="Malgun Gothic Semilight" panose="020B0502040204020203" pitchFamily="34" charset="-120"/>
                <a:ea typeface="Malgun Gothic Semilight" panose="020B0502040204020203" pitchFamily="34" charset="-120"/>
                <a:cs typeface="Malgun Gothic Semilight" panose="020B0502040204020203" pitchFamily="34" charset="-12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84244" y="4142436"/>
              <a:ext cx="2880320" cy="4057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latin typeface="Malgun Gothic Semilight" panose="020B0502040204020203" pitchFamily="34" charset="-120"/>
                  <a:ea typeface="Malgun Gothic Semilight" panose="020B0502040204020203" pitchFamily="34" charset="-120"/>
                  <a:cs typeface="Malgun Gothic Semilight" panose="020B0502040204020203" pitchFamily="34" charset="-120"/>
                </a:rPr>
                <a:t>Encouraged by Gov. Policy </a:t>
              </a:r>
              <a:endParaRPr lang="zh-TW" altLang="en-US" sz="1400" dirty="0">
                <a:latin typeface="Malgun Gothic Semilight" panose="020B0502040204020203" pitchFamily="34" charset="-120"/>
                <a:ea typeface="Malgun Gothic Semilight" panose="020B0502040204020203" pitchFamily="34" charset="-120"/>
                <a:cs typeface="Malgun Gothic Semilight" panose="020B0502040204020203" pitchFamily="34" charset="-12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93812" y="4748716"/>
              <a:ext cx="2880320" cy="5524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latin typeface="Malgun Gothic Semilight" panose="020B0502040204020203" pitchFamily="34" charset="-120"/>
                  <a:ea typeface="Malgun Gothic Semilight" panose="020B0502040204020203" pitchFamily="34" charset="-120"/>
                  <a:cs typeface="Malgun Gothic Semilight" panose="020B0502040204020203" pitchFamily="34" charset="-120"/>
                </a:rPr>
                <a:t>Spin-off from R/D Institute or University</a:t>
              </a:r>
              <a:endParaRPr lang="zh-TW" altLang="en-US" sz="1400" dirty="0">
                <a:latin typeface="Malgun Gothic Semilight" panose="020B0502040204020203" pitchFamily="34" charset="-120"/>
                <a:ea typeface="Malgun Gothic Semilight" panose="020B0502040204020203" pitchFamily="34" charset="-120"/>
                <a:cs typeface="Malgun Gothic Semilight" panose="020B0502040204020203" pitchFamily="34" charset="-12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93812" y="5413519"/>
              <a:ext cx="2880320" cy="4057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latin typeface="Malgun Gothic Semilight" panose="020B0502040204020203" pitchFamily="34" charset="-120"/>
                  <a:ea typeface="Malgun Gothic Semilight" panose="020B0502040204020203" pitchFamily="34" charset="-120"/>
                  <a:cs typeface="Malgun Gothic Semilight" panose="020B0502040204020203" pitchFamily="34" charset="-120"/>
                </a:rPr>
                <a:t>Spin-off from Private Company</a:t>
              </a:r>
              <a:endParaRPr lang="zh-TW" altLang="en-US" sz="1400" dirty="0">
                <a:latin typeface="Malgun Gothic Semilight" panose="020B0502040204020203" pitchFamily="34" charset="-120"/>
                <a:ea typeface="Malgun Gothic Semilight" panose="020B0502040204020203" pitchFamily="34" charset="-120"/>
                <a:cs typeface="Malgun Gothic Semilight" panose="020B0502040204020203" pitchFamily="34" charset="-120"/>
              </a:endParaRPr>
            </a:p>
          </p:txBody>
        </p:sp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1CFCAAC-C472-4271-98A2-FBC3C7E64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en-US" altLang="zh-TW" smtClean="0"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835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472" y="2605812"/>
            <a:ext cx="1438858" cy="1858525"/>
          </a:xfrm>
          <a:prstGeom prst="rect">
            <a:avLst/>
          </a:prstGeom>
        </p:spPr>
      </p:pic>
      <p:sp>
        <p:nvSpPr>
          <p:cNvPr id="7" name="雲朵形圖說文字 6"/>
          <p:cNvSpPr/>
          <p:nvPr/>
        </p:nvSpPr>
        <p:spPr>
          <a:xfrm>
            <a:off x="6014900" y="919405"/>
            <a:ext cx="4183967" cy="1686407"/>
          </a:xfrm>
          <a:prstGeom prst="cloudCallout">
            <a:avLst>
              <a:gd name="adj1" fmla="val -31975"/>
              <a:gd name="adj2" fmla="val 77384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TW" dirty="0"/>
              <a:t>Fund Raising</a:t>
            </a:r>
          </a:p>
          <a:p>
            <a:pPr algn="ctr"/>
            <a:r>
              <a:rPr lang="en-US" altLang="zh-TW" dirty="0"/>
              <a:t>28%</a:t>
            </a:r>
            <a:endParaRPr lang="zh-TW" altLang="en-US" dirty="0"/>
          </a:p>
        </p:txBody>
      </p:sp>
      <p:sp>
        <p:nvSpPr>
          <p:cNvPr id="8" name="雲朵形圖說文字 7"/>
          <p:cNvSpPr/>
          <p:nvPr/>
        </p:nvSpPr>
        <p:spPr>
          <a:xfrm>
            <a:off x="2710036" y="1412744"/>
            <a:ext cx="3084042" cy="1114731"/>
          </a:xfrm>
          <a:prstGeom prst="cloudCallout">
            <a:avLst>
              <a:gd name="adj1" fmla="val 43743"/>
              <a:gd name="adj2" fmla="val 73068"/>
            </a:avLst>
          </a:prstGeom>
          <a:solidFill>
            <a:srgbClr val="FF9933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TW" dirty="0"/>
              <a:t>Company Management</a:t>
            </a:r>
          </a:p>
          <a:p>
            <a:pPr algn="ctr"/>
            <a:r>
              <a:rPr lang="en-US" altLang="zh-TW" dirty="0"/>
              <a:t>13%</a:t>
            </a:r>
          </a:p>
        </p:txBody>
      </p:sp>
      <p:sp>
        <p:nvSpPr>
          <p:cNvPr id="9" name="雲朵形圖說文字 8"/>
          <p:cNvSpPr/>
          <p:nvPr/>
        </p:nvSpPr>
        <p:spPr>
          <a:xfrm>
            <a:off x="6651005" y="3068639"/>
            <a:ext cx="3233531" cy="1168228"/>
          </a:xfrm>
          <a:prstGeom prst="cloudCallout">
            <a:avLst>
              <a:gd name="adj1" fmla="val -63095"/>
              <a:gd name="adj2" fmla="val 33764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TW" dirty="0"/>
              <a:t>Core Competence</a:t>
            </a:r>
          </a:p>
          <a:p>
            <a:pPr algn="ctr"/>
            <a:r>
              <a:rPr lang="en-US" altLang="zh-TW" dirty="0"/>
              <a:t> in Service/ Product</a:t>
            </a:r>
          </a:p>
          <a:p>
            <a:pPr algn="ctr"/>
            <a:r>
              <a:rPr lang="en-US" altLang="zh-TW" dirty="0"/>
              <a:t>4%</a:t>
            </a:r>
            <a:endParaRPr lang="zh-TW" altLang="en-US" dirty="0"/>
          </a:p>
        </p:txBody>
      </p:sp>
      <p:sp>
        <p:nvSpPr>
          <p:cNvPr id="10" name="雲朵形圖說文字 9"/>
          <p:cNvSpPr/>
          <p:nvPr/>
        </p:nvSpPr>
        <p:spPr>
          <a:xfrm>
            <a:off x="1065214" y="2605813"/>
            <a:ext cx="4399516" cy="1610692"/>
          </a:xfrm>
          <a:prstGeom prst="cloudCallout">
            <a:avLst>
              <a:gd name="adj1" fmla="val 49405"/>
              <a:gd name="adj2" fmla="val 42960"/>
            </a:avLst>
          </a:prstGeom>
          <a:solidFill>
            <a:srgbClr val="CCCC0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TW" dirty="0"/>
              <a:t>Marketing &amp; </a:t>
            </a:r>
          </a:p>
          <a:p>
            <a:pPr algn="ctr"/>
            <a:r>
              <a:rPr lang="en-US" altLang="zh-TW" dirty="0"/>
              <a:t>Business Expansion</a:t>
            </a:r>
          </a:p>
          <a:p>
            <a:pPr algn="ctr"/>
            <a:r>
              <a:rPr lang="en-US" altLang="zh-TW" dirty="0"/>
              <a:t>24%</a:t>
            </a:r>
            <a:endParaRPr lang="zh-TW" altLang="en-US" dirty="0"/>
          </a:p>
        </p:txBody>
      </p:sp>
      <p:sp>
        <p:nvSpPr>
          <p:cNvPr id="11" name="雲朵形圖說文字 10"/>
          <p:cNvSpPr/>
          <p:nvPr/>
        </p:nvSpPr>
        <p:spPr>
          <a:xfrm>
            <a:off x="3047355" y="4777257"/>
            <a:ext cx="3203506" cy="1348994"/>
          </a:xfrm>
          <a:prstGeom prst="cloudCallout">
            <a:avLst>
              <a:gd name="adj1" fmla="val 23215"/>
              <a:gd name="adj2" fmla="val -71983"/>
            </a:avLst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TW" dirty="0"/>
              <a:t>Regulation/ Tax</a:t>
            </a:r>
          </a:p>
          <a:p>
            <a:pPr algn="ctr"/>
            <a:r>
              <a:rPr lang="en-US" altLang="zh-TW" dirty="0"/>
              <a:t>13%</a:t>
            </a:r>
          </a:p>
        </p:txBody>
      </p:sp>
      <p:sp>
        <p:nvSpPr>
          <p:cNvPr id="12" name="雲朵形圖說文字 11"/>
          <p:cNvSpPr/>
          <p:nvPr/>
        </p:nvSpPr>
        <p:spPr>
          <a:xfrm>
            <a:off x="6664257" y="4375944"/>
            <a:ext cx="3034747" cy="1348994"/>
          </a:xfrm>
          <a:prstGeom prst="cloudCallout">
            <a:avLst>
              <a:gd name="adj1" fmla="val -61904"/>
              <a:gd name="adj2" fmla="val -45546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Team Members</a:t>
            </a:r>
          </a:p>
          <a:p>
            <a:pPr algn="ctr"/>
            <a:r>
              <a:rPr lang="en-US" altLang="zh-TW" dirty="0"/>
              <a:t>14%</a:t>
            </a:r>
            <a:endParaRPr lang="zh-TW" altLang="en-US" dirty="0"/>
          </a:p>
        </p:txBody>
      </p:sp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ENTREPRENEURS’ CHALLENGES</a:t>
            </a:r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9449854" y="3937074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i="1" dirty="0"/>
              <a:t>Competiveness</a:t>
            </a:r>
            <a:endParaRPr lang="zh-TW" altLang="en-US" i="1" dirty="0"/>
          </a:p>
        </p:txBody>
      </p:sp>
      <p:sp>
        <p:nvSpPr>
          <p:cNvPr id="3" name="矩形 2"/>
          <p:cNvSpPr/>
          <p:nvPr/>
        </p:nvSpPr>
        <p:spPr>
          <a:xfrm>
            <a:off x="8805047" y="2388685"/>
            <a:ext cx="108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i="1" dirty="0"/>
              <a:t>Valuation</a:t>
            </a:r>
            <a:endParaRPr lang="zh-TW" altLang="en-US" i="1" dirty="0"/>
          </a:p>
        </p:txBody>
      </p:sp>
      <p:sp>
        <p:nvSpPr>
          <p:cNvPr id="13" name="矩形 12"/>
          <p:cNvSpPr/>
          <p:nvPr/>
        </p:nvSpPr>
        <p:spPr>
          <a:xfrm>
            <a:off x="1112738" y="4155755"/>
            <a:ext cx="1691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i="1" dirty="0"/>
              <a:t>Market Position</a:t>
            </a:r>
            <a:endParaRPr lang="zh-TW" altLang="en-US" i="1" dirty="0"/>
          </a:p>
        </p:txBody>
      </p:sp>
      <p:sp>
        <p:nvSpPr>
          <p:cNvPr id="15" name="矩形 14"/>
          <p:cNvSpPr/>
          <p:nvPr/>
        </p:nvSpPr>
        <p:spPr>
          <a:xfrm>
            <a:off x="2135145" y="6027551"/>
            <a:ext cx="2208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i="1" dirty="0"/>
              <a:t>Emerging Technology</a:t>
            </a:r>
            <a:endParaRPr lang="zh-TW" altLang="en-US" i="1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7184090" y="5720970"/>
            <a:ext cx="7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i="1" dirty="0"/>
              <a:t>Vision</a:t>
            </a:r>
            <a:endParaRPr lang="zh-TW" altLang="en-US" i="1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DACC8E6-031C-4717-AA44-E436176881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32812" y="6155267"/>
            <a:ext cx="1219201" cy="273049"/>
          </a:xfrm>
          <a:prstGeom prst="rect">
            <a:avLst/>
          </a:prstGeom>
        </p:spPr>
        <p:txBody>
          <a:bodyPr/>
          <a:lstStyle/>
          <a:p>
            <a:pPr rtl="0"/>
            <a:fld id="{AAEAE4A8-A6E5-453E-B946-FB774B73F48C}" type="slidenum">
              <a:rPr lang="en-US" altLang="zh-TW" smtClean="0"/>
              <a:t>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8208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TAIWAN STARTUP ECOSYSTEM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13" y="938403"/>
            <a:ext cx="10210800" cy="5386197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C5E7427-3562-4544-A11E-DB10C4DFCA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32812" y="6155267"/>
            <a:ext cx="1219201" cy="273049"/>
          </a:xfrm>
          <a:prstGeom prst="rect">
            <a:avLst/>
          </a:prstGeom>
        </p:spPr>
        <p:txBody>
          <a:bodyPr/>
          <a:lstStyle/>
          <a:p>
            <a:pPr rtl="0"/>
            <a:fld id="{AAEAE4A8-A6E5-453E-B946-FB774B73F48C}" type="slidenum">
              <a:rPr lang="en-US" altLang="zh-TW" smtClean="0"/>
              <a:t>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880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圓角矩形 5">
            <a:extLst>
              <a:ext uri="{FF2B5EF4-FFF2-40B4-BE49-F238E27FC236}">
                <a16:creationId xmlns:a16="http://schemas.microsoft.com/office/drawing/2014/main" id="{ACD295B6-86C9-449C-9BD4-BFFBBB00C07B}"/>
              </a:ext>
            </a:extLst>
          </p:cNvPr>
          <p:cNvSpPr/>
          <p:nvPr/>
        </p:nvSpPr>
        <p:spPr>
          <a:xfrm>
            <a:off x="5886228" y="3296368"/>
            <a:ext cx="5707160" cy="266077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3" name="圓角矩形 4">
            <a:extLst>
              <a:ext uri="{FF2B5EF4-FFF2-40B4-BE49-F238E27FC236}">
                <a16:creationId xmlns:a16="http://schemas.microsoft.com/office/drawing/2014/main" id="{C85FE64C-549B-4E48-88F4-9358DCF69EB8}"/>
              </a:ext>
            </a:extLst>
          </p:cNvPr>
          <p:cNvSpPr/>
          <p:nvPr/>
        </p:nvSpPr>
        <p:spPr>
          <a:xfrm>
            <a:off x="73088" y="3251306"/>
            <a:ext cx="5773656" cy="2712743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圓角矩形 3">
            <a:extLst>
              <a:ext uri="{FF2B5EF4-FFF2-40B4-BE49-F238E27FC236}">
                <a16:creationId xmlns:a16="http://schemas.microsoft.com/office/drawing/2014/main" id="{45F28A73-8855-422D-A0D0-5FDFA8FB13CC}"/>
              </a:ext>
            </a:extLst>
          </p:cNvPr>
          <p:cNvSpPr/>
          <p:nvPr/>
        </p:nvSpPr>
        <p:spPr>
          <a:xfrm>
            <a:off x="5815372" y="1187083"/>
            <a:ext cx="5778016" cy="2055814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25" name="圓角矩形 6">
            <a:extLst>
              <a:ext uri="{FF2B5EF4-FFF2-40B4-BE49-F238E27FC236}">
                <a16:creationId xmlns:a16="http://schemas.microsoft.com/office/drawing/2014/main" id="{AE173E34-2BBE-407F-9A0C-C660DBBEF2D7}"/>
              </a:ext>
            </a:extLst>
          </p:cNvPr>
          <p:cNvSpPr/>
          <p:nvPr/>
        </p:nvSpPr>
        <p:spPr>
          <a:xfrm>
            <a:off x="73088" y="1187084"/>
            <a:ext cx="5778016" cy="2010274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TYPES OF INVESTORS</a:t>
            </a:r>
            <a:endParaRPr lang="zh-TW" altLang="en-US" dirty="0"/>
          </a:p>
        </p:txBody>
      </p:sp>
      <p:sp>
        <p:nvSpPr>
          <p:cNvPr id="4" name="圓角矩形 3"/>
          <p:cNvSpPr/>
          <p:nvPr/>
        </p:nvSpPr>
        <p:spPr>
          <a:xfrm>
            <a:off x="5974207" y="1617253"/>
            <a:ext cx="2782468" cy="1335071"/>
          </a:xfrm>
          <a:prstGeom prst="round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bg1"/>
                </a:solidFill>
              </a:rPr>
              <a:t>ANGEL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3052869" y="3501008"/>
            <a:ext cx="2782468" cy="1335071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VENTURE CAPITAL</a:t>
            </a:r>
            <a:endParaRPr lang="zh-TW" altLang="en-US" dirty="0"/>
          </a:p>
        </p:txBody>
      </p:sp>
      <p:sp>
        <p:nvSpPr>
          <p:cNvPr id="6" name="圓角矩形 5"/>
          <p:cNvSpPr/>
          <p:nvPr/>
        </p:nvSpPr>
        <p:spPr>
          <a:xfrm>
            <a:off x="5974207" y="3501008"/>
            <a:ext cx="2782468" cy="1335071"/>
          </a:xfrm>
          <a:prstGeom prst="round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CORPORATE VC</a:t>
            </a:r>
            <a:endParaRPr lang="zh-TW" altLang="en-US" dirty="0"/>
          </a:p>
        </p:txBody>
      </p:sp>
      <p:sp>
        <p:nvSpPr>
          <p:cNvPr id="7" name="圓角矩形 6"/>
          <p:cNvSpPr/>
          <p:nvPr/>
        </p:nvSpPr>
        <p:spPr>
          <a:xfrm>
            <a:off x="3032904" y="1628775"/>
            <a:ext cx="2782468" cy="1335071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FAMILY</a:t>
            </a:r>
          </a:p>
          <a:p>
            <a:pPr algn="ctr"/>
            <a:r>
              <a:rPr lang="en-US" altLang="zh-TW" dirty="0"/>
              <a:t>FRIEND</a:t>
            </a:r>
          </a:p>
          <a:p>
            <a:pPr algn="ctr"/>
            <a:r>
              <a:rPr lang="en-US" altLang="zh-TW" dirty="0"/>
              <a:t>FOOL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9713655" y="1636992"/>
            <a:ext cx="165301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TW" dirty="0"/>
              <a:t>TX VENTURE</a:t>
            </a:r>
            <a:endParaRPr lang="zh-TW" altLang="en-US" dirty="0"/>
          </a:p>
        </p:txBody>
      </p:sp>
      <p:pic>
        <p:nvPicPr>
          <p:cNvPr id="1026" name="Picture 2" descr="TA台北天使投資有限公司|  台安傑天使投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092" y="2067263"/>
            <a:ext cx="598983" cy="49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9539893" y="2118164"/>
            <a:ext cx="1574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Taipei Angels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9636394" y="2582992"/>
            <a:ext cx="138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SVT Angels</a:t>
            </a:r>
            <a:endParaRPr lang="zh-TW" altLang="en-US" dirty="0"/>
          </a:p>
        </p:txBody>
      </p:sp>
      <p:pic>
        <p:nvPicPr>
          <p:cNvPr id="1028" name="Picture 4" descr="http://svtangel.net/images/Logo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852" y="2563659"/>
            <a:ext cx="570223" cy="4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6096000" y="5040719"/>
            <a:ext cx="60928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investment model in the world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CVC department for startup investment, M&amp;A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Looking for new opportunity of growth</a:t>
            </a:r>
          </a:p>
        </p:txBody>
      </p:sp>
      <p:pic>
        <p:nvPicPr>
          <p:cNvPr id="13" name="內容版面配置區 1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6" y="3559304"/>
            <a:ext cx="2895610" cy="1669896"/>
          </a:xfrm>
        </p:spPr>
      </p:pic>
      <p:sp>
        <p:nvSpPr>
          <p:cNvPr id="16" name="矩形 15"/>
          <p:cNvSpPr/>
          <p:nvPr/>
        </p:nvSpPr>
        <p:spPr>
          <a:xfrm>
            <a:off x="765821" y="5310810"/>
            <a:ext cx="5049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number of VC is 269 in 2019.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8.8% Investment of VC in seed-stage startup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2133972" y="3380000"/>
            <a:ext cx="91889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altLang="zh-TW" sz="1200" b="1" dirty="0">
                <a:solidFill>
                  <a:schemeClr val="accent2">
                    <a:lumMod val="75000"/>
                  </a:schemeClr>
                </a:solidFill>
              </a:rPr>
              <a:t>Case/ Year</a:t>
            </a:r>
            <a:endParaRPr lang="zh-TW" altLang="en-US" sz="1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-24287" y="3418972"/>
            <a:ext cx="132794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altLang="zh-TW" sz="1200" b="1" dirty="0">
                <a:solidFill>
                  <a:srgbClr val="FFC000"/>
                </a:solidFill>
              </a:rPr>
              <a:t>NT100M/ Year</a:t>
            </a:r>
            <a:endParaRPr lang="zh-TW" altLang="en-US" sz="1200" b="1" dirty="0">
              <a:solidFill>
                <a:srgbClr val="FFC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984520" y="3706878"/>
            <a:ext cx="22251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FOXCONN</a:t>
            </a:r>
          </a:p>
          <a:p>
            <a:r>
              <a:rPr lang="en-US" altLang="zh-TW" dirty="0"/>
              <a:t>Chunghwa Telecom</a:t>
            </a:r>
          </a:p>
          <a:p>
            <a:r>
              <a:rPr lang="en-US" altLang="zh-TW" dirty="0"/>
              <a:t>WISTRON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154999" y="2845893"/>
            <a:ext cx="2782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Seed round  investment</a:t>
            </a:r>
            <a:endParaRPr lang="zh-TW" altLang="en-US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77224A11-8C38-4272-B985-4680422F9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125" y="1511692"/>
            <a:ext cx="1413287" cy="1344732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2967F0AB-287C-422F-BEA1-327DFDB34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7740" y="1597620"/>
            <a:ext cx="662446" cy="416172"/>
          </a:xfrm>
          <a:prstGeom prst="rect">
            <a:avLst/>
          </a:prstGeom>
        </p:spPr>
      </p:pic>
      <p:sp>
        <p:nvSpPr>
          <p:cNvPr id="19" name="投影片編號版面配置區 18">
            <a:extLst>
              <a:ext uri="{FF2B5EF4-FFF2-40B4-BE49-F238E27FC236}">
                <a16:creationId xmlns:a16="http://schemas.microsoft.com/office/drawing/2014/main" id="{E29431DD-F5E6-401E-80D5-7AFCC1AFD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en-US" altLang="zh-TW" smtClean="0"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6313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商務策略簡報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4351901_TF03460663.potx" id="{CA205AA1-F0A2-4EFA-8929-33A26053ED7C}" vid="{5DDE2F13-7488-4895-811E-FD5DE3AB6C6B}"/>
    </a:ext>
  </a:extLst>
</a:theme>
</file>

<file path=ppt/theme/theme2.xml><?xml version="1.0" encoding="utf-8"?>
<a:theme xmlns:a="http://schemas.openxmlformats.org/drawingml/2006/main" name="Office 佈景主題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B30B94-6D3B-4C91-947C-5EB8E8EFFE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FFF1070-8794-47AC-90B7-1F2E078096FF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40262f94-9f35-4ac3-9a90-690165a166b7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a4f35948-e619-41b3-aa29-22878b09cfd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53E1689-1E09-4ADC-A5E7-6718BF79A8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商務策略簡報</Template>
  <TotalTime>12675</TotalTime>
  <Words>2169</Words>
  <Application>Microsoft Office PowerPoint</Application>
  <PresentationFormat>Произвольный</PresentationFormat>
  <Paragraphs>521</Paragraphs>
  <Slides>30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60" baseType="lpstr">
      <vt:lpstr>Malgun Gothic Semilight</vt:lpstr>
      <vt:lpstr>微軟正黑體</vt:lpstr>
      <vt:lpstr>Microsoft JhengHei Light</vt:lpstr>
      <vt:lpstr>Microsoft JhengHei UI</vt:lpstr>
      <vt:lpstr>微软雅黑</vt:lpstr>
      <vt:lpstr>Yu Gothic Medium</vt:lpstr>
      <vt:lpstr>Abadi</vt:lpstr>
      <vt:lpstr>Agency FB</vt:lpstr>
      <vt:lpstr>Arial</vt:lpstr>
      <vt:lpstr>Arial Rounded MT Bold</vt:lpstr>
      <vt:lpstr>Bell MT</vt:lpstr>
      <vt:lpstr>Calibri</vt:lpstr>
      <vt:lpstr>Century Gothic</vt:lpstr>
      <vt:lpstr>Comic Sans MS</vt:lpstr>
      <vt:lpstr>標楷體</vt:lpstr>
      <vt:lpstr>DIN Condensed</vt:lpstr>
      <vt:lpstr>Ebrima</vt:lpstr>
      <vt:lpstr>Gadugi</vt:lpstr>
      <vt:lpstr>Helvetica</vt:lpstr>
      <vt:lpstr>KaiTi</vt:lpstr>
      <vt:lpstr>細明體</vt:lpstr>
      <vt:lpstr>Noto Sans CJK TC Black</vt:lpstr>
      <vt:lpstr>Noto Sans CJK TC Regular</vt:lpstr>
      <vt:lpstr>Palatino Linotype</vt:lpstr>
      <vt:lpstr>新細明體</vt:lpstr>
      <vt:lpstr>Rockwell Condensed</vt:lpstr>
      <vt:lpstr>Times New Roman</vt:lpstr>
      <vt:lpstr>UD Digi Kyokasho NK-B</vt:lpstr>
      <vt:lpstr>Wingdings</vt:lpstr>
      <vt:lpstr>商務策略簡報</vt:lpstr>
      <vt:lpstr>TAIWAN STARTUP ECOSYSTEM &amp; IAPS SERVICE</vt:lpstr>
      <vt:lpstr>GENERAL INFORMATION</vt:lpstr>
      <vt:lpstr>A GLANCE AT TAIWAN</vt:lpstr>
      <vt:lpstr>INDUSTRIAL  INNOVATION &amp; TRANSFORMATION</vt:lpstr>
      <vt:lpstr>ENTREPRENEURIAL  SURVEY(1/2) </vt:lpstr>
      <vt:lpstr>ENTREPRENEURIAL  SURVEY(2/2) </vt:lpstr>
      <vt:lpstr>ENTREPRENEURS’ CHALLENGES</vt:lpstr>
      <vt:lpstr>TAIWAN STARTUP ECOSYSTEM</vt:lpstr>
      <vt:lpstr>TYPES OF INVESTORS</vt:lpstr>
      <vt:lpstr>NEW GROWTH &amp; COOPERATION</vt:lpstr>
      <vt:lpstr>GOV. POLICY IN INCUBATION AND ACCELERATOR</vt:lpstr>
      <vt:lpstr>GLOBAL TREND</vt:lpstr>
      <vt:lpstr>STRATEGIC PLANNING</vt:lpstr>
      <vt:lpstr>TAIWAN ENTREPRENEUR VISA</vt:lpstr>
      <vt:lpstr>ACCESS TO TAIWAN</vt:lpstr>
      <vt:lpstr>HIGH-QUALITY INDUSTRIAL CLUSTERS</vt:lpstr>
      <vt:lpstr>A2T PROGRAM</vt:lpstr>
      <vt:lpstr>CSE IN A2T</vt:lpstr>
      <vt:lpstr>A2T PROCESS &amp; GOALS</vt:lpstr>
      <vt:lpstr>IAPS ECOSYSTEM</vt:lpstr>
      <vt:lpstr>IAPS PROFILE</vt:lpstr>
      <vt:lpstr>IAPS ACCELERATOR PROGRAM</vt:lpstr>
      <vt:lpstr>SCALE-UP PREMIUM PROGRAM</vt:lpstr>
      <vt:lpstr>ASIA-PACIFIC ACCELERATOR NETWORK</vt:lpstr>
      <vt:lpstr>IAPS ACTIVITY</vt:lpstr>
      <vt:lpstr>EARLY-STAGE INVESTMENT</vt:lpstr>
      <vt:lpstr>IAPS AWARD</vt:lpstr>
      <vt:lpstr>IAPS ECOSYSTEM</vt:lpstr>
      <vt:lpstr>SUMMARY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IAPS 2020</dc:title>
  <dc:creator>Boheng Lin</dc:creator>
  <cp:lastModifiedBy>Yulia Kostevich</cp:lastModifiedBy>
  <cp:revision>119</cp:revision>
  <dcterms:created xsi:type="dcterms:W3CDTF">2019-12-23T07:37:38Z</dcterms:created>
  <dcterms:modified xsi:type="dcterms:W3CDTF">2021-07-21T13:41:38Z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74069400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